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Lst>
  <p:notesMasterIdLst>
    <p:notesMasterId r:id="rId29"/>
  </p:notesMasterIdLst>
  <p:sldIdLst>
    <p:sldId id="257" r:id="rId6"/>
    <p:sldId id="265" r:id="rId7"/>
    <p:sldId id="1053" r:id="rId8"/>
    <p:sldId id="1054" r:id="rId9"/>
    <p:sldId id="1105" r:id="rId10"/>
    <p:sldId id="1106" r:id="rId11"/>
    <p:sldId id="1108" r:id="rId12"/>
    <p:sldId id="1109" r:id="rId13"/>
    <p:sldId id="1110" r:id="rId14"/>
    <p:sldId id="1111" r:id="rId15"/>
    <p:sldId id="1102" r:id="rId16"/>
    <p:sldId id="1103" r:id="rId17"/>
    <p:sldId id="1092" r:id="rId18"/>
    <p:sldId id="1093" r:id="rId19"/>
    <p:sldId id="1094" r:id="rId20"/>
    <p:sldId id="1096" r:id="rId21"/>
    <p:sldId id="1097" r:id="rId22"/>
    <p:sldId id="1098" r:id="rId23"/>
    <p:sldId id="1099" r:id="rId24"/>
    <p:sldId id="1104" r:id="rId25"/>
    <p:sldId id="1100" r:id="rId26"/>
    <p:sldId id="1058" r:id="rId27"/>
    <p:sldId id="11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3F750-37FF-49DF-B367-352E35A87D75}" v="53" dt="2025-09-04T06:27:20.604"/>
    <p1510:client id="{8102B3F2-0B92-47D4-9620-D4FB5558E9CA}" v="5" dt="2025-09-04T06:11:24.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coming up today?</a:t>
            </a:r>
          </a:p>
        </p:txBody>
      </p:sp>
      <p:sp>
        <p:nvSpPr>
          <p:cNvPr id="4" name="Slide Number Placeholder 3"/>
          <p:cNvSpPr>
            <a:spLocks noGrp="1"/>
          </p:cNvSpPr>
          <p:nvPr>
            <p:ph type="sldNum" sz="quarter" idx="5"/>
          </p:nvPr>
        </p:nvSpPr>
        <p:spPr/>
        <p:txBody>
          <a:bodyPr/>
          <a:lstStyle/>
          <a:p>
            <a:fld id="{F58D1D78-9213-F244-B238-AB1A3CFE91F0}" type="slidenum">
              <a:rPr lang="en-US" smtClean="0"/>
              <a:t>2</a:t>
            </a:fld>
            <a:endParaRPr lang="en-US"/>
          </a:p>
        </p:txBody>
      </p:sp>
    </p:spTree>
    <p:extLst>
      <p:ext uri="{BB962C8B-B14F-4D97-AF65-F5344CB8AC3E}">
        <p14:creationId xmlns:p14="http://schemas.microsoft.com/office/powerpoint/2010/main" val="280803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Gavin Larkin Story</a:t>
            </a:r>
          </a:p>
        </p:txBody>
      </p:sp>
      <p:sp>
        <p:nvSpPr>
          <p:cNvPr id="4" name="Slide Number Placeholder 3"/>
          <p:cNvSpPr>
            <a:spLocks noGrp="1"/>
          </p:cNvSpPr>
          <p:nvPr>
            <p:ph type="sldNum" sz="quarter" idx="5"/>
          </p:nvPr>
        </p:nvSpPr>
        <p:spPr/>
        <p:txBody>
          <a:bodyPr/>
          <a:lstStyle/>
          <a:p>
            <a:fld id="{F58D1D78-9213-F244-B238-AB1A3CFE91F0}" type="slidenum">
              <a:rPr lang="en-US" smtClean="0"/>
              <a:t>3</a:t>
            </a:fld>
            <a:endParaRPr lang="en-US"/>
          </a:p>
        </p:txBody>
      </p:sp>
    </p:spTree>
    <p:extLst>
      <p:ext uri="{BB962C8B-B14F-4D97-AF65-F5344CB8AC3E}">
        <p14:creationId xmlns:p14="http://schemas.microsoft.com/office/powerpoint/2010/main" val="4090314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Importance of People not percentages!</a:t>
            </a: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301594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58D1D78-9213-F244-B238-AB1A3CFE91F0}" type="slidenum">
              <a:rPr lang="en-US" smtClean="0"/>
              <a:t>9</a:t>
            </a:fld>
            <a:endParaRPr lang="en-US"/>
          </a:p>
        </p:txBody>
      </p:sp>
    </p:spTree>
    <p:extLst>
      <p:ext uri="{BB962C8B-B14F-4D97-AF65-F5344CB8AC3E}">
        <p14:creationId xmlns:p14="http://schemas.microsoft.com/office/powerpoint/2010/main" val="2722095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58D1D78-9213-F244-B238-AB1A3CFE91F0}" type="slidenum">
              <a:rPr lang="en-US" smtClean="0"/>
              <a:t>10</a:t>
            </a:fld>
            <a:endParaRPr lang="en-US"/>
          </a:p>
        </p:txBody>
      </p:sp>
    </p:spTree>
    <p:extLst>
      <p:ext uri="{BB962C8B-B14F-4D97-AF65-F5344CB8AC3E}">
        <p14:creationId xmlns:p14="http://schemas.microsoft.com/office/powerpoint/2010/main" val="60822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D6C6A-561E-DBF0-3F0B-2A4BCC3514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093F9A5-6D0D-7E84-593C-27A19BE78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D8892A0-7600-570F-353C-2CD21D7C6DE9}"/>
              </a:ext>
            </a:extLst>
          </p:cNvPr>
          <p:cNvSpPr>
            <a:spLocks noGrp="1"/>
          </p:cNvSpPr>
          <p:nvPr>
            <p:ph type="dt" sz="half" idx="10"/>
          </p:nvPr>
        </p:nvSpPr>
        <p:spPr/>
        <p:txBody>
          <a:bodyPr/>
          <a:lstStyle/>
          <a:p>
            <a:fld id="{45284F4E-6513-5141-ABB7-531715CC6B8E}" type="datetimeFigureOut">
              <a:rPr lang="en-US" smtClean="0"/>
              <a:t>9/5/2025</a:t>
            </a:fld>
            <a:endParaRPr lang="en-US"/>
          </a:p>
        </p:txBody>
      </p:sp>
      <p:sp>
        <p:nvSpPr>
          <p:cNvPr id="5" name="Footer Placeholder 4">
            <a:extLst>
              <a:ext uri="{FF2B5EF4-FFF2-40B4-BE49-F238E27FC236}">
                <a16:creationId xmlns:a16="http://schemas.microsoft.com/office/drawing/2014/main" id="{FF9B45DE-133B-EF6D-98A1-A1A364551E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29E56-9AAA-5130-C89F-A39F74D30F6F}"/>
              </a:ext>
            </a:extLst>
          </p:cNvPr>
          <p:cNvSpPr>
            <a:spLocks noGrp="1"/>
          </p:cNvSpPr>
          <p:nvPr>
            <p:ph type="sldNum" sz="quarter" idx="12"/>
          </p:nvPr>
        </p:nvSpPr>
        <p:spPr/>
        <p:txBody>
          <a:bodyPr/>
          <a:lstStyle/>
          <a:p>
            <a:fld id="{CACF4E53-8735-8C43-BA9C-8814C972F710}" type="slidenum">
              <a:rPr lang="en-US" smtClean="0"/>
              <a:t>‹#›</a:t>
            </a:fld>
            <a:endParaRPr lang="en-US"/>
          </a:p>
        </p:txBody>
      </p:sp>
    </p:spTree>
    <p:extLst>
      <p:ext uri="{BB962C8B-B14F-4D97-AF65-F5344CB8AC3E}">
        <p14:creationId xmlns:p14="http://schemas.microsoft.com/office/powerpoint/2010/main" val="390349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9/5/2025</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9/5/2025</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www.beyondblue.org.au/" TargetMode="External"/><Relationship Id="rId3" Type="http://schemas.openxmlformats.org/officeDocument/2006/relationships/image" Target="../media/image7.jpeg"/><Relationship Id="rId7" Type="http://schemas.openxmlformats.org/officeDocument/2006/relationships/hyperlink" Target="https://www.goldcoast.qld.gov.au/Things-to-do/Active-Healthy-program" TargetMode="External"/><Relationship Id="rId12"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hyperlink" Target="https://www.qldmentalhealthweek.org.au/" TargetMode="External"/><Relationship Id="rId5" Type="http://schemas.openxmlformats.org/officeDocument/2006/relationships/hyperlink" Target="https://www.brisbane.qld.gov.au/things-to-see-and-do/outdoor-activities/active-and-healthy-events" TargetMode="External"/><Relationship Id="rId15" Type="http://schemas.openxmlformats.org/officeDocument/2006/relationships/hyperlink" Target="https://www.blackdoginstitute.org.au/" TargetMode="External"/><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hyperlink" Target="https://www.qmhc.qld.gov.au/" TargetMode="External"/><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7.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convergeinternational.com.au/login/"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0.em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hyperlink" Target="https://convergeinternational.com.au/service/converge-app/"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aus01.safelinks.protection.outlook.com/?url=https%3A%2F%2Fopen.spotify.com%2Fepisode%2F28FHRHGgGtoRdLD6uMYRX0&amp;data=05%7C02%7Cm.lombe%40griffith.edu.au%7Cc5ebcd5c727e49907e6b08dde9c71a3f%7C5a7cc8aba4dc4f9bbf6066714049ad62%7C0%7C0%7C638923763962886349%7CUnknown%7CTWFpbGZsb3d8eyJFbXB0eU1hcGkiOnRydWUsIlYiOiIwLjAuMDAwMCIsIlAiOiJXaW4zMiIsIkFOIjoiTWFpbCIsIldUIjoyfQ%3D%3D%7C0%7C%7C%7C&amp;sdata=w6ct32t67wK%2B%2BT%2BTiEEeEZAYVg7yoYg6c1xLPO17Jys%3D&amp;reserved=0" TargetMode="External"/><Relationship Id="rId5" Type="http://schemas.openxmlformats.org/officeDocument/2006/relationships/hyperlink" Target="https://aus01.safelinks.protection.outlook.com/?url=https%3A%2F%2Fwww.youtube.com%2Fwatch%3Fv%3DUJW6A5L64EI&amp;data=05%7C02%7Cm.lombe%40griffith.edu.au%7Cc5ebcd5c727e49907e6b08dde9c71a3f%7C5a7cc8aba4dc4f9bbf6066714049ad62%7C0%7C0%7C638923763962870091%7CUnknown%7CTWFpbGZsb3d8eyJFbXB0eU1hcGkiOnRydWUsIlYiOiIwLjAuMDAwMCIsIlAiOiJXaW4zMiIsIkFOIjoiTWFpbCIsIldUIjoyfQ%3D%3D%7C0%7C%7C%7C&amp;sdata=2NnnQb7%2BXFfltqmWzl%2BkDduVYtsi%2BYq0ovF0WxKDoGU%3D&amp;reserved=0" TargetMode="External"/><Relationship Id="rId10" Type="http://schemas.openxmlformats.org/officeDocument/2006/relationships/hyperlink" Target="https://vimeo.com/ruokday/download/585629288/08727fba2f" TargetMode="External"/><Relationship Id="rId4" Type="http://schemas.openxmlformats.org/officeDocument/2006/relationships/hyperlink" Target="https://aus01.safelinks.protection.outlook.com/?url=https%3A%2F%2Fwww.emag.convergeinternational.com.au%2Fflourish-health-wellbeing-emag-sept25%3Fpid%3DODk8902845%26v%3D1.4&amp;data=05%7C02%7Cm.lombe%40griffith.edu.au%7Cc5ebcd5c727e49907e6b08dde9c71a3f%7C5a7cc8aba4dc4f9bbf6066714049ad62%7C0%7C0%7C638923763962852592%7CUnknown%7CTWFpbGZsb3d8eyJFbXB0eU1hcGkiOnRydWUsIlYiOiIwLjAuMDAwMCIsIlAiOiJXaW4zMiIsIkFOIjoiTWFpbCIsIldUIjoyfQ%3D%3D%7C0%7C%7C%7C&amp;sdata=ah2GHnhqj%2F2gvf2LkhMEuUwYdeyWeID%2BtVwavI7VebI%3D&amp;reserved=0" TargetMode="External"/><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jpeg"/><Relationship Id="rId7" Type="http://schemas.openxmlformats.org/officeDocument/2006/relationships/hyperlink" Target="../../../06%20RUOK%202023/bupa.com.au/healthandcaring" TargetMode="External"/><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hyperlink" Target="https://gateway.on24.com/wcc/eh/1092753/unisuper-learning-hub" TargetMode="External"/><Relationship Id="rId5" Type="http://schemas.openxmlformats.org/officeDocument/2006/relationships/hyperlink" Target="https://www.medibank.com.au/livebetter/be-magazine/wellbeing/only-human/" TargetMode="External"/><Relationship Id="rId10" Type="http://schemas.openxmlformats.org/officeDocument/2006/relationships/image" Target="../media/image15.jpeg"/><Relationship Id="rId4" Type="http://schemas.openxmlformats.org/officeDocument/2006/relationships/image" Target="../media/image6.png"/><Relationship Id="rId9" Type="http://schemas.openxmlformats.org/officeDocument/2006/relationships/hyperlink" Target="https://www.hcf.com.au/members/manage-your-health/mental-health-supp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975D1B-5C38-0461-E4FD-BB3EF6E85ADF}"/>
              </a:ext>
            </a:extLst>
          </p:cNvPr>
          <p:cNvPicPr>
            <a:picLocks noChangeAspect="1"/>
          </p:cNvPicPr>
          <p:nvPr/>
        </p:nvPicPr>
        <p:blipFill>
          <a:blip r:embed="rId3"/>
          <a:stretch>
            <a:fillRect/>
          </a:stretch>
        </p:blipFill>
        <p:spPr>
          <a:xfrm>
            <a:off x="4422490" y="4664788"/>
            <a:ext cx="4210050" cy="857250"/>
          </a:xfrm>
          <a:prstGeom prst="rect">
            <a:avLst/>
          </a:prstGeom>
        </p:spPr>
      </p:pic>
    </p:spTree>
    <p:extLst>
      <p:ext uri="{BB962C8B-B14F-4D97-AF65-F5344CB8AC3E}">
        <p14:creationId xmlns:p14="http://schemas.microsoft.com/office/powerpoint/2010/main" val="162182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16C99-6189-3818-E1D1-F8B611CC9D56}"/>
              </a:ext>
            </a:extLst>
          </p:cNvPr>
          <p:cNvSpPr txBox="1"/>
          <p:nvPr/>
        </p:nvSpPr>
        <p:spPr>
          <a:xfrm>
            <a:off x="1993752" y="136599"/>
            <a:ext cx="8607136" cy="707886"/>
          </a:xfrm>
          <a:prstGeom prst="rect">
            <a:avLst/>
          </a:prstGeom>
          <a:noFill/>
        </p:spPr>
        <p:txBody>
          <a:bodyPr wrap="square" rtlCol="0">
            <a:spAutoFit/>
          </a:bodyPr>
          <a:lstStyle/>
          <a:p>
            <a:pPr algn="ctr"/>
            <a:r>
              <a:rPr lang="en-AU" sz="4000" b="1">
                <a:latin typeface="+mj-lt"/>
              </a:rPr>
              <a:t>Local Links, Events &amp; Further Support</a:t>
            </a:r>
          </a:p>
        </p:txBody>
      </p:sp>
      <p:pic>
        <p:nvPicPr>
          <p:cNvPr id="4" name="Picture 3" descr="A black and white logo&#10;&#10;Description automatically generated with low confidence">
            <a:extLst>
              <a:ext uri="{FF2B5EF4-FFF2-40B4-BE49-F238E27FC236}">
                <a16:creationId xmlns:a16="http://schemas.microsoft.com/office/drawing/2014/main" id="{335369A6-299F-9E60-0FD9-5878B14F1F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pic>
        <p:nvPicPr>
          <p:cNvPr id="6" name="Picture 5">
            <a:hlinkClick r:id="rId5"/>
            <a:extLst>
              <a:ext uri="{FF2B5EF4-FFF2-40B4-BE49-F238E27FC236}">
                <a16:creationId xmlns:a16="http://schemas.microsoft.com/office/drawing/2014/main" id="{A5DA661D-CE12-B26E-DA10-D73E2F9B5C08}"/>
              </a:ext>
            </a:extLst>
          </p:cNvPr>
          <p:cNvPicPr>
            <a:picLocks noChangeAspect="1"/>
          </p:cNvPicPr>
          <p:nvPr/>
        </p:nvPicPr>
        <p:blipFill>
          <a:blip r:embed="rId6"/>
          <a:stretch>
            <a:fillRect/>
          </a:stretch>
        </p:blipFill>
        <p:spPr>
          <a:xfrm>
            <a:off x="512602" y="1164215"/>
            <a:ext cx="2533650" cy="1038225"/>
          </a:xfrm>
          <a:prstGeom prst="rect">
            <a:avLst/>
          </a:prstGeom>
        </p:spPr>
      </p:pic>
      <p:pic>
        <p:nvPicPr>
          <p:cNvPr id="8" name="Picture 7">
            <a:hlinkClick r:id="rId7"/>
            <a:extLst>
              <a:ext uri="{FF2B5EF4-FFF2-40B4-BE49-F238E27FC236}">
                <a16:creationId xmlns:a16="http://schemas.microsoft.com/office/drawing/2014/main" id="{2998E37E-710B-C9E0-65B2-50CBA12998D0}"/>
              </a:ext>
            </a:extLst>
          </p:cNvPr>
          <p:cNvPicPr>
            <a:picLocks noChangeAspect="1"/>
          </p:cNvPicPr>
          <p:nvPr/>
        </p:nvPicPr>
        <p:blipFill>
          <a:blip r:embed="rId8"/>
          <a:stretch>
            <a:fillRect/>
          </a:stretch>
        </p:blipFill>
        <p:spPr>
          <a:xfrm>
            <a:off x="512602" y="2638425"/>
            <a:ext cx="2619375" cy="790575"/>
          </a:xfrm>
          <a:prstGeom prst="rect">
            <a:avLst/>
          </a:prstGeom>
        </p:spPr>
      </p:pic>
      <p:pic>
        <p:nvPicPr>
          <p:cNvPr id="10" name="Picture 9">
            <a:hlinkClick r:id="rId9"/>
            <a:extLst>
              <a:ext uri="{FF2B5EF4-FFF2-40B4-BE49-F238E27FC236}">
                <a16:creationId xmlns:a16="http://schemas.microsoft.com/office/drawing/2014/main" id="{D4685DD9-7EB8-577A-20F9-486DBD5E9699}"/>
              </a:ext>
            </a:extLst>
          </p:cNvPr>
          <p:cNvPicPr>
            <a:picLocks noChangeAspect="1"/>
          </p:cNvPicPr>
          <p:nvPr/>
        </p:nvPicPr>
        <p:blipFill>
          <a:blip r:embed="rId10"/>
          <a:stretch>
            <a:fillRect/>
          </a:stretch>
        </p:blipFill>
        <p:spPr>
          <a:xfrm>
            <a:off x="6297320" y="1164215"/>
            <a:ext cx="5648325" cy="1085850"/>
          </a:xfrm>
          <a:prstGeom prst="rect">
            <a:avLst/>
          </a:prstGeom>
        </p:spPr>
      </p:pic>
      <p:pic>
        <p:nvPicPr>
          <p:cNvPr id="12" name="Picture 11">
            <a:hlinkClick r:id="rId11"/>
            <a:extLst>
              <a:ext uri="{FF2B5EF4-FFF2-40B4-BE49-F238E27FC236}">
                <a16:creationId xmlns:a16="http://schemas.microsoft.com/office/drawing/2014/main" id="{DFAE4C2B-148C-D125-87D6-29277E8EFFD8}"/>
              </a:ext>
            </a:extLst>
          </p:cNvPr>
          <p:cNvPicPr>
            <a:picLocks noChangeAspect="1"/>
          </p:cNvPicPr>
          <p:nvPr/>
        </p:nvPicPr>
        <p:blipFill>
          <a:blip r:embed="rId12"/>
          <a:stretch>
            <a:fillRect/>
          </a:stretch>
        </p:blipFill>
        <p:spPr>
          <a:xfrm>
            <a:off x="3656300" y="2548370"/>
            <a:ext cx="3914775" cy="1000125"/>
          </a:xfrm>
          <a:prstGeom prst="rect">
            <a:avLst/>
          </a:prstGeom>
        </p:spPr>
      </p:pic>
      <p:pic>
        <p:nvPicPr>
          <p:cNvPr id="14" name="Picture 13">
            <a:hlinkClick r:id="rId13"/>
            <a:extLst>
              <a:ext uri="{FF2B5EF4-FFF2-40B4-BE49-F238E27FC236}">
                <a16:creationId xmlns:a16="http://schemas.microsoft.com/office/drawing/2014/main" id="{577A1F27-3019-EA05-5022-24547459B801}"/>
              </a:ext>
            </a:extLst>
          </p:cNvPr>
          <p:cNvPicPr>
            <a:picLocks noChangeAspect="1"/>
          </p:cNvPicPr>
          <p:nvPr/>
        </p:nvPicPr>
        <p:blipFill>
          <a:blip r:embed="rId14"/>
          <a:stretch>
            <a:fillRect/>
          </a:stretch>
        </p:blipFill>
        <p:spPr>
          <a:xfrm>
            <a:off x="3814761" y="1364459"/>
            <a:ext cx="1457325" cy="714375"/>
          </a:xfrm>
          <a:prstGeom prst="rect">
            <a:avLst/>
          </a:prstGeom>
        </p:spPr>
      </p:pic>
      <p:pic>
        <p:nvPicPr>
          <p:cNvPr id="16" name="Picture 15">
            <a:hlinkClick r:id="rId15"/>
            <a:extLst>
              <a:ext uri="{FF2B5EF4-FFF2-40B4-BE49-F238E27FC236}">
                <a16:creationId xmlns:a16="http://schemas.microsoft.com/office/drawing/2014/main" id="{8DDD4DF1-DC41-622A-9414-869EDAB56A34}"/>
              </a:ext>
            </a:extLst>
          </p:cNvPr>
          <p:cNvPicPr>
            <a:picLocks noChangeAspect="1"/>
          </p:cNvPicPr>
          <p:nvPr/>
        </p:nvPicPr>
        <p:blipFill>
          <a:blip r:embed="rId16"/>
          <a:stretch>
            <a:fillRect/>
          </a:stretch>
        </p:blipFill>
        <p:spPr>
          <a:xfrm>
            <a:off x="8226569" y="2548370"/>
            <a:ext cx="2409825" cy="1038225"/>
          </a:xfrm>
          <a:prstGeom prst="rect">
            <a:avLst/>
          </a:prstGeom>
        </p:spPr>
      </p:pic>
      <p:sp>
        <p:nvSpPr>
          <p:cNvPr id="5" name="TextBox 4">
            <a:extLst>
              <a:ext uri="{FF2B5EF4-FFF2-40B4-BE49-F238E27FC236}">
                <a16:creationId xmlns:a16="http://schemas.microsoft.com/office/drawing/2014/main" id="{EF4EA9C7-877D-821D-9619-BB961071DA44}"/>
              </a:ext>
            </a:extLst>
          </p:cNvPr>
          <p:cNvSpPr txBox="1"/>
          <p:nvPr/>
        </p:nvSpPr>
        <p:spPr>
          <a:xfrm>
            <a:off x="1834070" y="4238604"/>
            <a:ext cx="8523860" cy="646331"/>
          </a:xfrm>
          <a:prstGeom prst="rect">
            <a:avLst/>
          </a:prstGeom>
          <a:noFill/>
        </p:spPr>
        <p:txBody>
          <a:bodyPr wrap="square">
            <a:spAutoFit/>
          </a:bodyPr>
          <a:lstStyle/>
          <a:p>
            <a:pPr algn="ctr"/>
            <a:r>
              <a:rPr lang="en-AU"/>
              <a:t>Click the logo’s above to find more resources and supports for your health and wellbeing, as well as links to local mental health programs and events around Southeast QLD</a:t>
            </a:r>
          </a:p>
        </p:txBody>
      </p:sp>
    </p:spTree>
    <p:extLst>
      <p:ext uri="{BB962C8B-B14F-4D97-AF65-F5344CB8AC3E}">
        <p14:creationId xmlns:p14="http://schemas.microsoft.com/office/powerpoint/2010/main" val="425414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540E7-BF3B-305B-8B7C-68CEF6D43DF3}"/>
              </a:ext>
            </a:extLst>
          </p:cNvPr>
          <p:cNvPicPr>
            <a:picLocks noChangeAspect="1"/>
          </p:cNvPicPr>
          <p:nvPr/>
        </p:nvPicPr>
        <p:blipFill>
          <a:blip r:embed="rId2"/>
          <a:stretch>
            <a:fillRect/>
          </a:stretch>
        </p:blipFill>
        <p:spPr>
          <a:xfrm>
            <a:off x="461909" y="445321"/>
            <a:ext cx="6172200" cy="4857750"/>
          </a:xfrm>
          <a:prstGeom prst="rect">
            <a:avLst/>
          </a:prstGeom>
        </p:spPr>
      </p:pic>
      <p:pic>
        <p:nvPicPr>
          <p:cNvPr id="7" name="Picture 6" descr="A yellow and black sign&#10;&#10;Description automatically generated">
            <a:extLst>
              <a:ext uri="{FF2B5EF4-FFF2-40B4-BE49-F238E27FC236}">
                <a16:creationId xmlns:a16="http://schemas.microsoft.com/office/drawing/2014/main" id="{A528AC39-10C8-D414-834B-09B67B94E3C9}"/>
              </a:ext>
            </a:extLst>
          </p:cNvPr>
          <p:cNvPicPr>
            <a:picLocks noChangeAspect="1"/>
          </p:cNvPicPr>
          <p:nvPr/>
        </p:nvPicPr>
        <p:blipFill rotWithShape="1">
          <a:blip r:embed="rId3"/>
          <a:srcRect b="25993"/>
          <a:stretch/>
        </p:blipFill>
        <p:spPr>
          <a:xfrm>
            <a:off x="7595064" y="227638"/>
            <a:ext cx="3857625" cy="5075433"/>
          </a:xfrm>
          <a:prstGeom prst="rect">
            <a:avLst/>
          </a:prstGeom>
        </p:spPr>
      </p:pic>
      <p:pic>
        <p:nvPicPr>
          <p:cNvPr id="9" name="Picture 8" descr="A group of yellow rectangular objects with text&#10;&#10;Description automatically generated">
            <a:extLst>
              <a:ext uri="{FF2B5EF4-FFF2-40B4-BE49-F238E27FC236}">
                <a16:creationId xmlns:a16="http://schemas.microsoft.com/office/drawing/2014/main" id="{9B4BB8A6-DCB2-FC44-5D6F-5A4DA1D129AB}"/>
              </a:ext>
            </a:extLst>
          </p:cNvPr>
          <p:cNvPicPr>
            <a:picLocks noChangeAspect="1"/>
          </p:cNvPicPr>
          <p:nvPr/>
        </p:nvPicPr>
        <p:blipFill rotWithShape="1">
          <a:blip r:embed="rId4"/>
          <a:srcRect t="47564" r="73118" b="37679"/>
          <a:stretch/>
        </p:blipFill>
        <p:spPr>
          <a:xfrm>
            <a:off x="8914544" y="5774076"/>
            <a:ext cx="3277456" cy="1012004"/>
          </a:xfrm>
          <a:prstGeom prst="rect">
            <a:avLst/>
          </a:prstGeom>
        </p:spPr>
      </p:pic>
      <p:pic>
        <p:nvPicPr>
          <p:cNvPr id="12" name="Picture 11" descr="A black and white logo&#10;&#10;Description automatically generated with low confidence">
            <a:extLst>
              <a:ext uri="{FF2B5EF4-FFF2-40B4-BE49-F238E27FC236}">
                <a16:creationId xmlns:a16="http://schemas.microsoft.com/office/drawing/2014/main" id="{A9FE1160-06FF-68E2-58CA-FAD3A155D4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2602390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ack and white logo&#10;&#10;Description automatically generated with low confidence">
            <a:extLst>
              <a:ext uri="{FF2B5EF4-FFF2-40B4-BE49-F238E27FC236}">
                <a16:creationId xmlns:a16="http://schemas.microsoft.com/office/drawing/2014/main" id="{B2F0EB00-C1E5-FE4B-9757-CC16D8211D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1531539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ack and white logo&#10;&#10;Description automatically generated with low confidence">
            <a:extLst>
              <a:ext uri="{FF2B5EF4-FFF2-40B4-BE49-F238E27FC236}">
                <a16:creationId xmlns:a16="http://schemas.microsoft.com/office/drawing/2014/main" id="{BDF2CC7E-AFC3-4180-B90A-14138E5579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3687299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FB8DF-16E8-C233-F3E9-8FD6DFF23342}"/>
              </a:ext>
            </a:extLst>
          </p:cNvPr>
          <p:cNvPicPr>
            <a:picLocks noChangeAspect="1"/>
          </p:cNvPicPr>
          <p:nvPr/>
        </p:nvPicPr>
        <p:blipFill>
          <a:blip r:embed="rId3"/>
          <a:stretch>
            <a:fillRect/>
          </a:stretch>
        </p:blipFill>
        <p:spPr>
          <a:xfrm>
            <a:off x="1549400" y="1066800"/>
            <a:ext cx="5588000" cy="5588000"/>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5255BA33-8C74-8ED5-CA6E-5D79FC5A49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328681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86B509-6983-F7E1-D097-3B41501769C0}"/>
              </a:ext>
            </a:extLst>
          </p:cNvPr>
          <p:cNvPicPr>
            <a:picLocks noChangeAspect="1"/>
          </p:cNvPicPr>
          <p:nvPr/>
        </p:nvPicPr>
        <p:blipFill>
          <a:blip r:embed="rId3"/>
          <a:srcRect/>
          <a:stretch/>
        </p:blipFill>
        <p:spPr>
          <a:xfrm>
            <a:off x="127000" y="1689100"/>
            <a:ext cx="2946400" cy="2946400"/>
          </a:xfrm>
          <a:prstGeom prst="rect">
            <a:avLst/>
          </a:prstGeom>
        </p:spPr>
      </p:pic>
      <p:pic>
        <p:nvPicPr>
          <p:cNvPr id="7" name="Picture 6">
            <a:extLst>
              <a:ext uri="{FF2B5EF4-FFF2-40B4-BE49-F238E27FC236}">
                <a16:creationId xmlns:a16="http://schemas.microsoft.com/office/drawing/2014/main" id="{3B6B689D-15EF-A7E0-058E-F7418A12EFC9}"/>
              </a:ext>
            </a:extLst>
          </p:cNvPr>
          <p:cNvPicPr>
            <a:picLocks noChangeAspect="1"/>
          </p:cNvPicPr>
          <p:nvPr/>
        </p:nvPicPr>
        <p:blipFill>
          <a:blip r:embed="rId4"/>
          <a:srcRect/>
          <a:stretch/>
        </p:blipFill>
        <p:spPr>
          <a:xfrm>
            <a:off x="3327400" y="1943100"/>
            <a:ext cx="2794000" cy="2794000"/>
          </a:xfrm>
          <a:prstGeom prst="rect">
            <a:avLst/>
          </a:prstGeom>
        </p:spPr>
      </p:pic>
      <p:pic>
        <p:nvPicPr>
          <p:cNvPr id="8" name="Picture 7">
            <a:extLst>
              <a:ext uri="{FF2B5EF4-FFF2-40B4-BE49-F238E27FC236}">
                <a16:creationId xmlns:a16="http://schemas.microsoft.com/office/drawing/2014/main" id="{5BB876D6-383A-6880-98C7-926CCC85F33B}"/>
              </a:ext>
            </a:extLst>
          </p:cNvPr>
          <p:cNvPicPr>
            <a:picLocks noChangeAspect="1"/>
          </p:cNvPicPr>
          <p:nvPr/>
        </p:nvPicPr>
        <p:blipFill>
          <a:blip r:embed="rId5"/>
          <a:srcRect/>
          <a:stretch/>
        </p:blipFill>
        <p:spPr>
          <a:xfrm>
            <a:off x="6184900" y="1689100"/>
            <a:ext cx="2946400" cy="2946400"/>
          </a:xfrm>
          <a:prstGeom prst="rect">
            <a:avLst/>
          </a:prstGeom>
        </p:spPr>
      </p:pic>
      <p:pic>
        <p:nvPicPr>
          <p:cNvPr id="9" name="Picture 8">
            <a:extLst>
              <a:ext uri="{FF2B5EF4-FFF2-40B4-BE49-F238E27FC236}">
                <a16:creationId xmlns:a16="http://schemas.microsoft.com/office/drawing/2014/main" id="{0FEDF59A-22C9-1894-EF60-019C0B71C065}"/>
              </a:ext>
            </a:extLst>
          </p:cNvPr>
          <p:cNvPicPr>
            <a:picLocks noChangeAspect="1"/>
          </p:cNvPicPr>
          <p:nvPr/>
        </p:nvPicPr>
        <p:blipFill>
          <a:blip r:embed="rId6"/>
          <a:srcRect/>
          <a:stretch/>
        </p:blipFill>
        <p:spPr>
          <a:xfrm>
            <a:off x="9265228" y="1956955"/>
            <a:ext cx="2678545" cy="2678545"/>
          </a:xfrm>
          <a:prstGeom prst="rect">
            <a:avLst/>
          </a:prstGeom>
        </p:spPr>
      </p:pic>
      <p:pic>
        <p:nvPicPr>
          <p:cNvPr id="4" name="Picture 3" descr="A black and white logo&#10;&#10;Description automatically generated with low confidence">
            <a:extLst>
              <a:ext uri="{FF2B5EF4-FFF2-40B4-BE49-F238E27FC236}">
                <a16:creationId xmlns:a16="http://schemas.microsoft.com/office/drawing/2014/main" id="{BAFFA9FE-0E51-91FC-4DCD-8A863E61BBF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3093849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20147-DD30-30B3-97DA-C9B1600F0936}"/>
              </a:ext>
            </a:extLst>
          </p:cNvPr>
          <p:cNvPicPr>
            <a:picLocks noChangeAspect="1"/>
          </p:cNvPicPr>
          <p:nvPr/>
        </p:nvPicPr>
        <p:blipFill>
          <a:blip r:embed="rId3"/>
          <a:srcRect/>
          <a:stretch/>
        </p:blipFill>
        <p:spPr>
          <a:xfrm>
            <a:off x="520700" y="381000"/>
            <a:ext cx="4724400" cy="4724400"/>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91934832-2E74-BCE6-2FBC-F3F548948C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3500795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4D50D4-A840-8ECC-0797-42D8B7AEBEC2}"/>
              </a:ext>
            </a:extLst>
          </p:cNvPr>
          <p:cNvPicPr>
            <a:picLocks noChangeAspect="1"/>
          </p:cNvPicPr>
          <p:nvPr/>
        </p:nvPicPr>
        <p:blipFill>
          <a:blip r:embed="rId3"/>
          <a:srcRect/>
          <a:stretch/>
        </p:blipFill>
        <p:spPr>
          <a:xfrm>
            <a:off x="520700" y="571500"/>
            <a:ext cx="4724400" cy="4724400"/>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54689115-543D-A2DA-E9DA-F45BC631C3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273695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B25C13-1FB2-7643-1E54-218207605160}"/>
              </a:ext>
            </a:extLst>
          </p:cNvPr>
          <p:cNvPicPr>
            <a:picLocks noChangeAspect="1"/>
          </p:cNvPicPr>
          <p:nvPr/>
        </p:nvPicPr>
        <p:blipFill>
          <a:blip r:embed="rId3"/>
          <a:srcRect/>
          <a:stretch/>
        </p:blipFill>
        <p:spPr>
          <a:xfrm>
            <a:off x="533400" y="292100"/>
            <a:ext cx="4724400" cy="4724400"/>
          </a:xfrm>
          <a:prstGeom prst="rect">
            <a:avLst/>
          </a:prstGeom>
        </p:spPr>
      </p:pic>
      <p:pic>
        <p:nvPicPr>
          <p:cNvPr id="6" name="Picture 5" descr="A black and white logo&#10;&#10;Description automatically generated with low confidence">
            <a:extLst>
              <a:ext uri="{FF2B5EF4-FFF2-40B4-BE49-F238E27FC236}">
                <a16:creationId xmlns:a16="http://schemas.microsoft.com/office/drawing/2014/main" id="{A5067AC0-ABD0-E39A-6DDD-0F4B50A53F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2195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with low confidence">
            <a:extLst>
              <a:ext uri="{FF2B5EF4-FFF2-40B4-BE49-F238E27FC236}">
                <a16:creationId xmlns:a16="http://schemas.microsoft.com/office/drawing/2014/main" id="{0603A251-1515-755E-A399-7C92954381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2049238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532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88DB34-A4A9-9AD7-0872-A2EBAE595CB7}"/>
              </a:ext>
            </a:extLst>
          </p:cNvPr>
          <p:cNvSpPr/>
          <p:nvPr/>
        </p:nvSpPr>
        <p:spPr>
          <a:xfrm>
            <a:off x="289332" y="1553734"/>
            <a:ext cx="3772587" cy="3429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hlinkClick r:id="rId3"/>
            <a:extLst>
              <a:ext uri="{FF2B5EF4-FFF2-40B4-BE49-F238E27FC236}">
                <a16:creationId xmlns:a16="http://schemas.microsoft.com/office/drawing/2014/main" id="{99B8887C-5394-C0F6-CD63-80CA648FFC9E}"/>
              </a:ext>
            </a:extLst>
          </p:cNvPr>
          <p:cNvPicPr>
            <a:picLocks noChangeAspect="1"/>
          </p:cNvPicPr>
          <p:nvPr/>
        </p:nvPicPr>
        <p:blipFill rotWithShape="1">
          <a:blip r:embed="rId4"/>
          <a:srcRect b="50000"/>
          <a:stretch/>
        </p:blipFill>
        <p:spPr>
          <a:xfrm>
            <a:off x="4033830" y="1551398"/>
            <a:ext cx="7576457" cy="3429000"/>
          </a:xfrm>
          <a:prstGeom prst="rect">
            <a:avLst/>
          </a:prstGeom>
        </p:spPr>
      </p:pic>
      <p:pic>
        <p:nvPicPr>
          <p:cNvPr id="5" name="Picture 4">
            <a:extLst>
              <a:ext uri="{FF2B5EF4-FFF2-40B4-BE49-F238E27FC236}">
                <a16:creationId xmlns:a16="http://schemas.microsoft.com/office/drawing/2014/main" id="{BCCAE291-BE5F-D111-4CA5-BF6901B26A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449" t="15875" r="10756" b="16902"/>
          <a:stretch/>
        </p:blipFill>
        <p:spPr>
          <a:xfrm>
            <a:off x="289332" y="2474963"/>
            <a:ext cx="3884943" cy="1581870"/>
          </a:xfrm>
          <a:prstGeom prst="rect">
            <a:avLst/>
          </a:prstGeom>
        </p:spPr>
      </p:pic>
      <p:sp>
        <p:nvSpPr>
          <p:cNvPr id="7" name="TextBox 6">
            <a:extLst>
              <a:ext uri="{FF2B5EF4-FFF2-40B4-BE49-F238E27FC236}">
                <a16:creationId xmlns:a16="http://schemas.microsoft.com/office/drawing/2014/main" id="{1FF2960E-5DDA-73C3-B1F6-83941DA78A5F}"/>
              </a:ext>
            </a:extLst>
          </p:cNvPr>
          <p:cNvSpPr txBox="1"/>
          <p:nvPr/>
        </p:nvSpPr>
        <p:spPr>
          <a:xfrm>
            <a:off x="2455523" y="-36833"/>
            <a:ext cx="6945331" cy="1323439"/>
          </a:xfrm>
          <a:prstGeom prst="rect">
            <a:avLst/>
          </a:prstGeom>
          <a:noFill/>
        </p:spPr>
        <p:txBody>
          <a:bodyPr wrap="square" rtlCol="0">
            <a:spAutoFit/>
          </a:bodyPr>
          <a:lstStyle/>
          <a:p>
            <a:pPr algn="ctr"/>
            <a:r>
              <a:rPr lang="en-AU" sz="4000" b="1">
                <a:latin typeface="+mj-lt"/>
              </a:rPr>
              <a:t>Employee Assistance Program (EAP)</a:t>
            </a:r>
          </a:p>
        </p:txBody>
      </p:sp>
      <p:pic>
        <p:nvPicPr>
          <p:cNvPr id="9" name="Picture 8" descr="A black and white logo&#10;&#10;Description automatically generated with low confidence">
            <a:extLst>
              <a:ext uri="{FF2B5EF4-FFF2-40B4-BE49-F238E27FC236}">
                <a16:creationId xmlns:a16="http://schemas.microsoft.com/office/drawing/2014/main" id="{95A6B0ED-455C-B456-66D6-6BDDB4EC23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1829358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CDEB2-5F17-2060-91FE-FB38DBC107FD}"/>
              </a:ext>
            </a:extLst>
          </p:cNvPr>
          <p:cNvPicPr>
            <a:picLocks noChangeAspect="1"/>
          </p:cNvPicPr>
          <p:nvPr/>
        </p:nvPicPr>
        <p:blipFill>
          <a:blip r:embed="rId3"/>
          <a:srcRect/>
          <a:stretch/>
        </p:blipFill>
        <p:spPr>
          <a:xfrm>
            <a:off x="685800" y="482600"/>
            <a:ext cx="4394200" cy="4394200"/>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8E1D7A0F-1421-5115-1C7B-C12CFE5D7D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1644833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ack and white logo&#10;&#10;Description automatically generated with low confidence">
            <a:extLst>
              <a:ext uri="{FF2B5EF4-FFF2-40B4-BE49-F238E27FC236}">
                <a16:creationId xmlns:a16="http://schemas.microsoft.com/office/drawing/2014/main" id="{92B06EC1-B9CF-128E-69E5-B71A13F4B7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3889832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yellow and black sign&#10;&#10;Description automatically generated">
            <a:extLst>
              <a:ext uri="{FF2B5EF4-FFF2-40B4-BE49-F238E27FC236}">
                <a16:creationId xmlns:a16="http://schemas.microsoft.com/office/drawing/2014/main" id="{2AB2997E-82E7-DF0B-9AA4-A4556641BF9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477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449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logo&#10;&#10;Description automatically generated with low confidence">
            <a:extLst>
              <a:ext uri="{FF2B5EF4-FFF2-40B4-BE49-F238E27FC236}">
                <a16:creationId xmlns:a16="http://schemas.microsoft.com/office/drawing/2014/main" id="{1B4C8651-1767-9840-B209-95B56988FD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2605003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505C0-FD50-4D6F-9C05-A74C99F5092D}"/>
              </a:ext>
            </a:extLst>
          </p:cNvPr>
          <p:cNvSpPr txBox="1"/>
          <p:nvPr/>
        </p:nvSpPr>
        <p:spPr>
          <a:xfrm>
            <a:off x="883578" y="2311686"/>
            <a:ext cx="10620056" cy="3785652"/>
          </a:xfrm>
          <a:prstGeom prst="rect">
            <a:avLst/>
          </a:prstGeom>
          <a:noFill/>
        </p:spPr>
        <p:txBody>
          <a:bodyPr wrap="square" rtlCol="0">
            <a:spAutoFit/>
          </a:bodyPr>
          <a:lstStyle/>
          <a:p>
            <a:r>
              <a:rPr lang="en-AU" sz="2000"/>
              <a:t>Every day is a great day to share the RUOK? message and hosting an event is a great way to bring people in your team together, start a conversation and make even deeper connections. </a:t>
            </a:r>
          </a:p>
          <a:p>
            <a:endParaRPr lang="en-AU" sz="2000"/>
          </a:p>
          <a:p>
            <a:r>
              <a:rPr lang="en-AU" sz="2000"/>
              <a:t>We encourage you to organise an event for your team. It might be a morning or afternoon tea, panel or group discussion, team meeting, yellow themed virtual get together, or even a group bush walk over lunch. </a:t>
            </a:r>
          </a:p>
          <a:p>
            <a:endParaRPr lang="en-AU" sz="2000"/>
          </a:p>
          <a:p>
            <a:r>
              <a:rPr lang="en-AU" sz="2000"/>
              <a:t>Think about how your activity can encourage everyone to ask ‘are you okay?’ whenever they spot the signs that someone they know might be struggling with lift.</a:t>
            </a:r>
          </a:p>
          <a:p>
            <a:endParaRPr lang="en-AU" sz="2000"/>
          </a:p>
          <a:p>
            <a:endParaRPr lang="en-AU" sz="2000"/>
          </a:p>
          <a:p>
            <a:endParaRPr lang="en-AU" sz="2000"/>
          </a:p>
        </p:txBody>
      </p:sp>
      <p:pic>
        <p:nvPicPr>
          <p:cNvPr id="6" name="Picture 5">
            <a:extLst>
              <a:ext uri="{FF2B5EF4-FFF2-40B4-BE49-F238E27FC236}">
                <a16:creationId xmlns:a16="http://schemas.microsoft.com/office/drawing/2014/main" id="{20E0C59F-DB27-DBF7-705F-04D46F79FAE7}"/>
              </a:ext>
            </a:extLst>
          </p:cNvPr>
          <p:cNvPicPr>
            <a:picLocks noChangeAspect="1"/>
          </p:cNvPicPr>
          <p:nvPr/>
        </p:nvPicPr>
        <p:blipFill rotWithShape="1">
          <a:blip r:embed="rId3"/>
          <a:srcRect b="73727"/>
          <a:stretch/>
        </p:blipFill>
        <p:spPr>
          <a:xfrm>
            <a:off x="2945029" y="0"/>
            <a:ext cx="4944093" cy="1722454"/>
          </a:xfrm>
          <a:prstGeom prst="rect">
            <a:avLst/>
          </a:prstGeom>
        </p:spPr>
      </p:pic>
      <p:pic>
        <p:nvPicPr>
          <p:cNvPr id="8" name="Picture 7">
            <a:extLst>
              <a:ext uri="{FF2B5EF4-FFF2-40B4-BE49-F238E27FC236}">
                <a16:creationId xmlns:a16="http://schemas.microsoft.com/office/drawing/2014/main" id="{228C14E9-5525-B508-BBB0-43E0B84028C3}"/>
              </a:ext>
            </a:extLst>
          </p:cNvPr>
          <p:cNvPicPr>
            <a:picLocks noChangeAspect="1"/>
          </p:cNvPicPr>
          <p:nvPr/>
        </p:nvPicPr>
        <p:blipFill>
          <a:blip r:embed="rId4"/>
          <a:stretch>
            <a:fillRect/>
          </a:stretch>
        </p:blipFill>
        <p:spPr>
          <a:xfrm>
            <a:off x="3612865" y="1692561"/>
            <a:ext cx="4000500" cy="619125"/>
          </a:xfrm>
          <a:prstGeom prst="rect">
            <a:avLst/>
          </a:prstGeom>
        </p:spPr>
      </p:pic>
      <p:pic>
        <p:nvPicPr>
          <p:cNvPr id="11" name="Picture 10" descr="A black and white logo&#10;&#10;Description automatically generated with low confidence">
            <a:extLst>
              <a:ext uri="{FF2B5EF4-FFF2-40B4-BE49-F238E27FC236}">
                <a16:creationId xmlns:a16="http://schemas.microsoft.com/office/drawing/2014/main" id="{EB8B58BD-1AB7-5AE6-0D23-775C5A210E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2094164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505C0-FD50-4D6F-9C05-A74C99F5092D}"/>
              </a:ext>
            </a:extLst>
          </p:cNvPr>
          <p:cNvSpPr txBox="1"/>
          <p:nvPr/>
        </p:nvSpPr>
        <p:spPr>
          <a:xfrm>
            <a:off x="553092" y="1212351"/>
            <a:ext cx="11085816" cy="3785652"/>
          </a:xfrm>
          <a:prstGeom prst="rect">
            <a:avLst/>
          </a:prstGeom>
          <a:noFill/>
        </p:spPr>
        <p:txBody>
          <a:bodyPr wrap="square" rtlCol="0">
            <a:spAutoFit/>
          </a:bodyPr>
          <a:lstStyle/>
          <a:p>
            <a:pPr marL="342900" indent="-342900">
              <a:buFont typeface="Wingdings" panose="05000000000000000000" pitchFamily="2" charset="2"/>
              <a:buChar char="q"/>
            </a:pPr>
            <a:r>
              <a:rPr lang="en-AU" sz="2000" b="1"/>
              <a:t>Educate and inspire: </a:t>
            </a:r>
            <a:r>
              <a:rPr lang="en-AU" sz="2000"/>
              <a:t>Share stories about how conversations can change lives. Provide tips, resources, and information to help people ask, ‘are you OK?’ and learn what to say if someone says they’re not OK.</a:t>
            </a:r>
          </a:p>
          <a:p>
            <a:pPr marL="342900" indent="-342900">
              <a:buFont typeface="Wingdings" panose="05000000000000000000" pitchFamily="2" charset="2"/>
              <a:buChar char="q"/>
            </a:pPr>
            <a:r>
              <a:rPr lang="en-AU" sz="2000" b="1"/>
              <a:t>Focus on connection: </a:t>
            </a:r>
            <a:r>
              <a:rPr lang="en-AU" sz="2000"/>
              <a:t>Plan an event or activities that provide opportunity for genuine engagement. Getting to know each other a little better can break down barriers and lead to more meaningful conversations</a:t>
            </a:r>
          </a:p>
          <a:p>
            <a:pPr marL="342900" indent="-342900">
              <a:buFont typeface="Wingdings" panose="05000000000000000000" pitchFamily="2" charset="2"/>
              <a:buChar char="q"/>
            </a:pPr>
            <a:r>
              <a:rPr lang="en-AU" sz="2000" b="1"/>
              <a:t>Connect in: </a:t>
            </a:r>
            <a:r>
              <a:rPr lang="en-AU" sz="2000"/>
              <a:t>link in with the Healthy University champions on your campus and promote the existing supports that all staff can access at Griffith</a:t>
            </a:r>
          </a:p>
          <a:p>
            <a:pPr marL="342900" indent="-342900">
              <a:buFont typeface="Wingdings" panose="05000000000000000000" pitchFamily="2" charset="2"/>
              <a:buChar char="q"/>
            </a:pPr>
            <a:r>
              <a:rPr lang="en-AU" sz="2000" b="1"/>
              <a:t>Reach out</a:t>
            </a:r>
            <a:r>
              <a:rPr lang="en-AU" sz="2000"/>
              <a:t>: reach out and chat with the Health &amp; Wellbeing team if you’d like information on how to best support your team surrounding your event. Email them at </a:t>
            </a:r>
            <a:r>
              <a:rPr lang="en-AU" sz="2000" u="sng"/>
              <a:t>healthandwellbeing@griffith.edu.au</a:t>
            </a:r>
          </a:p>
          <a:p>
            <a:endParaRPr lang="en-AU" sz="2000"/>
          </a:p>
          <a:p>
            <a:endParaRPr lang="en-AU" sz="2000"/>
          </a:p>
        </p:txBody>
      </p:sp>
      <p:sp>
        <p:nvSpPr>
          <p:cNvPr id="3" name="TextBox 2">
            <a:extLst>
              <a:ext uri="{FF2B5EF4-FFF2-40B4-BE49-F238E27FC236}">
                <a16:creationId xmlns:a16="http://schemas.microsoft.com/office/drawing/2014/main" id="{D05B7717-E334-1B11-B317-24D4295A7E16}"/>
              </a:ext>
            </a:extLst>
          </p:cNvPr>
          <p:cNvSpPr txBox="1"/>
          <p:nvPr/>
        </p:nvSpPr>
        <p:spPr>
          <a:xfrm>
            <a:off x="2321958" y="329310"/>
            <a:ext cx="7078895" cy="707886"/>
          </a:xfrm>
          <a:prstGeom prst="rect">
            <a:avLst/>
          </a:prstGeom>
          <a:noFill/>
        </p:spPr>
        <p:txBody>
          <a:bodyPr wrap="square" rtlCol="0">
            <a:spAutoFit/>
          </a:bodyPr>
          <a:lstStyle/>
          <a:p>
            <a:pPr algn="ctr"/>
            <a:r>
              <a:rPr lang="en-AU" sz="4000" b="1">
                <a:latin typeface="+mj-lt"/>
              </a:rPr>
              <a:t>Preparing for your event</a:t>
            </a:r>
          </a:p>
        </p:txBody>
      </p:sp>
      <p:pic>
        <p:nvPicPr>
          <p:cNvPr id="7" name="Picture 6" descr="A black and white logo&#10;&#10;Description automatically generated with low confidence">
            <a:extLst>
              <a:ext uri="{FF2B5EF4-FFF2-40B4-BE49-F238E27FC236}">
                <a16:creationId xmlns:a16="http://schemas.microsoft.com/office/drawing/2014/main" id="{C2FC82CF-1E8A-05CA-9651-03CC230901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1240993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and black poster&#10;&#10;Description automatically generated">
            <a:extLst>
              <a:ext uri="{FF2B5EF4-FFF2-40B4-BE49-F238E27FC236}">
                <a16:creationId xmlns:a16="http://schemas.microsoft.com/office/drawing/2014/main" id="{042945F9-4495-9A4B-B57B-7321D18F13EF}"/>
              </a:ext>
            </a:extLst>
          </p:cNvPr>
          <p:cNvPicPr>
            <a:picLocks noChangeAspect="1"/>
          </p:cNvPicPr>
          <p:nvPr/>
        </p:nvPicPr>
        <p:blipFill rotWithShape="1">
          <a:blip r:embed="rId3"/>
          <a:srcRect b="21199"/>
          <a:stretch/>
        </p:blipFill>
        <p:spPr>
          <a:xfrm>
            <a:off x="3446318" y="133564"/>
            <a:ext cx="5299364" cy="5404207"/>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39349183-FE45-42F5-E51B-629AAA6939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Tree>
    <p:extLst>
      <p:ext uri="{BB962C8B-B14F-4D97-AF65-F5344CB8AC3E}">
        <p14:creationId xmlns:p14="http://schemas.microsoft.com/office/powerpoint/2010/main" val="2209053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black and white logo&#10;&#10;Description automatically generated with low confidence">
            <a:extLst>
              <a:ext uri="{FF2B5EF4-FFF2-40B4-BE49-F238E27FC236}">
                <a16:creationId xmlns:a16="http://schemas.microsoft.com/office/drawing/2014/main" id="{39349183-FE45-42F5-E51B-629AAA6939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sp>
        <p:nvSpPr>
          <p:cNvPr id="2" name="TextBox 1">
            <a:extLst>
              <a:ext uri="{FF2B5EF4-FFF2-40B4-BE49-F238E27FC236}">
                <a16:creationId xmlns:a16="http://schemas.microsoft.com/office/drawing/2014/main" id="{4BC037F3-BD34-6A9F-D9B4-0A6556088056}"/>
              </a:ext>
            </a:extLst>
          </p:cNvPr>
          <p:cNvSpPr txBox="1"/>
          <p:nvPr/>
        </p:nvSpPr>
        <p:spPr>
          <a:xfrm>
            <a:off x="2316086" y="187036"/>
            <a:ext cx="7559828" cy="1107996"/>
          </a:xfrm>
          <a:prstGeom prst="rect">
            <a:avLst/>
          </a:prstGeom>
          <a:noFill/>
        </p:spPr>
        <p:txBody>
          <a:bodyPr wrap="square" rtlCol="0">
            <a:spAutoFit/>
          </a:bodyPr>
          <a:lstStyle/>
          <a:p>
            <a:r>
              <a:rPr lang="en-AU" sz="4800" b="1">
                <a:latin typeface="+mj-lt"/>
              </a:rPr>
              <a:t>RUOK Day 2025 - What’s On?</a:t>
            </a:r>
          </a:p>
          <a:p>
            <a:endParaRPr lang="en-AU"/>
          </a:p>
        </p:txBody>
      </p:sp>
      <p:sp>
        <p:nvSpPr>
          <p:cNvPr id="14" name="TextBox 13">
            <a:extLst>
              <a:ext uri="{FF2B5EF4-FFF2-40B4-BE49-F238E27FC236}">
                <a16:creationId xmlns:a16="http://schemas.microsoft.com/office/drawing/2014/main" id="{677D75A6-E7EC-8A5D-B639-07494EC6321B}"/>
              </a:ext>
            </a:extLst>
          </p:cNvPr>
          <p:cNvSpPr txBox="1"/>
          <p:nvPr/>
        </p:nvSpPr>
        <p:spPr>
          <a:xfrm>
            <a:off x="1779427" y="2838885"/>
            <a:ext cx="10107773" cy="2031325"/>
          </a:xfrm>
          <a:prstGeom prst="rect">
            <a:avLst/>
          </a:prstGeom>
          <a:noFill/>
        </p:spPr>
        <p:txBody>
          <a:bodyPr wrap="square" rtlCol="0">
            <a:spAutoFit/>
          </a:bodyPr>
          <a:lstStyle/>
          <a:p>
            <a:r>
              <a:rPr lang="en-AU" sz="1800" kern="100">
                <a:effectLst/>
                <a:latin typeface="Calibri" panose="020F0502020204030204" pitchFamily="34" charset="0"/>
                <a:ea typeface="Calibri" panose="020F0502020204030204" pitchFamily="34" charset="0"/>
                <a:cs typeface="Times New Roman" panose="02020603050405020304" pitchFamily="18" charset="0"/>
              </a:rPr>
              <a:t>Anytime, anywhere with CONVERGE International</a:t>
            </a:r>
          </a:p>
          <a:p>
            <a:r>
              <a:rPr lang="en-AU" kern="100">
                <a:latin typeface="Calibri" panose="020F0502020204030204" pitchFamily="34" charset="0"/>
                <a:ea typeface="Calibri" panose="020F0502020204030204" pitchFamily="34" charset="0"/>
                <a:cs typeface="Times New Roman" panose="02020603050405020304" pitchFamily="18" charset="0"/>
                <a:hlinkClick r:id="rId4"/>
              </a:rPr>
              <a:t>Flourish Magazine </a:t>
            </a:r>
            <a:r>
              <a:rPr lang="en-AU" kern="100">
                <a:latin typeface="Calibri" panose="020F0502020204030204" pitchFamily="34" charset="0"/>
                <a:ea typeface="Calibri" panose="020F0502020204030204" pitchFamily="34" charset="0"/>
                <a:cs typeface="Times New Roman" panose="02020603050405020304" pitchFamily="18" charset="0"/>
              </a:rPr>
              <a:t>– Focus on RUOK? Day – check out this month’s edition</a:t>
            </a:r>
          </a:p>
          <a:p>
            <a:r>
              <a:rPr lang="en-AU" kern="100">
                <a:latin typeface="Calibri" panose="020F0502020204030204" pitchFamily="34" charset="0"/>
                <a:ea typeface="Calibri" panose="020F0502020204030204" pitchFamily="34" charset="0"/>
                <a:cs typeface="Times New Roman" panose="02020603050405020304" pitchFamily="18" charset="0"/>
              </a:rPr>
              <a:t>THRIVE – Where wellbeing converges – focus on Women’s wellbeing. Great articles and information on these channels      </a:t>
            </a:r>
            <a:r>
              <a:rPr lang="en-AU" kern="100">
                <a:latin typeface="Calibri" panose="020F0502020204030204" pitchFamily="34" charset="0"/>
                <a:ea typeface="Calibri" panose="020F0502020204030204" pitchFamily="34" charset="0"/>
                <a:cs typeface="Times New Roman" panose="02020603050405020304" pitchFamily="18" charset="0"/>
                <a:hlinkClick r:id="rId5"/>
              </a:rPr>
              <a:t>YouTube</a:t>
            </a:r>
            <a:r>
              <a:rPr lang="en-AU" kern="100">
                <a:latin typeface="Calibri" panose="020F0502020204030204" pitchFamily="34" charset="0"/>
                <a:ea typeface="Calibri" panose="020F0502020204030204" pitchFamily="34" charset="0"/>
                <a:cs typeface="Times New Roman" panose="02020603050405020304" pitchFamily="18" charset="0"/>
              </a:rPr>
              <a:t>    or   </a:t>
            </a:r>
            <a:r>
              <a:rPr lang="en-AU" kern="100">
                <a:latin typeface="Calibri" panose="020F0502020204030204" pitchFamily="34" charset="0"/>
                <a:ea typeface="Calibri" panose="020F0502020204030204" pitchFamily="34" charset="0"/>
                <a:cs typeface="Times New Roman" panose="02020603050405020304" pitchFamily="18" charset="0"/>
                <a:hlinkClick r:id="rId6"/>
              </a:rPr>
              <a:t>Spotify</a:t>
            </a:r>
            <a:endParaRPr lang="en-AU" kern="100">
              <a:latin typeface="Calibri" panose="020F0502020204030204" pitchFamily="34" charset="0"/>
              <a:ea typeface="Calibri" panose="020F0502020204030204" pitchFamily="34" charset="0"/>
              <a:cs typeface="Times New Roman" panose="02020603050405020304" pitchFamily="18" charset="0"/>
            </a:endParaRPr>
          </a:p>
          <a:p>
            <a:r>
              <a:rPr lang="en-AU" sz="1800" kern="100">
                <a:effectLst/>
                <a:latin typeface="Calibri" panose="020F0502020204030204" pitchFamily="34" charset="0"/>
                <a:ea typeface="Calibri" panose="020F0502020204030204" pitchFamily="34" charset="0"/>
                <a:cs typeface="Times New Roman" panose="02020603050405020304" pitchFamily="18" charset="0"/>
              </a:rPr>
              <a:t>Learn more about all the </a:t>
            </a:r>
            <a:r>
              <a:rPr lang="en-AU" kern="100">
                <a:latin typeface="Calibri" panose="020F0502020204030204" pitchFamily="34" charset="0"/>
                <a:ea typeface="Calibri" panose="020F0502020204030204" pitchFamily="34" charset="0"/>
                <a:cs typeface="Times New Roman" panose="02020603050405020304" pitchFamily="18" charset="0"/>
              </a:rPr>
              <a:t>su</a:t>
            </a:r>
            <a:r>
              <a:rPr lang="en-AU" sz="1800" kern="100">
                <a:effectLst/>
                <a:latin typeface="Calibri" panose="020F0502020204030204" pitchFamily="34" charset="0"/>
                <a:ea typeface="Calibri" panose="020F0502020204030204" pitchFamily="34" charset="0"/>
                <a:cs typeface="Times New Roman" panose="02020603050405020304" pitchFamily="18" charset="0"/>
              </a:rPr>
              <a:t>pports and programs you can tap into and engage with to improve your wellbeing</a:t>
            </a:r>
            <a:r>
              <a:rPr lang="en-AU" kern="100">
                <a:latin typeface="Calibri" panose="020F0502020204030204" pitchFamily="34" charset="0"/>
                <a:ea typeface="Calibri" panose="020F0502020204030204" pitchFamily="34" charset="0"/>
                <a:cs typeface="Times New Roman" panose="02020603050405020304" pitchFamily="18" charset="0"/>
              </a:rPr>
              <a:t> by accessing the </a:t>
            </a:r>
            <a:r>
              <a:rPr lang="en-AU" kern="100">
                <a:latin typeface="Calibri" panose="020F0502020204030204" pitchFamily="34" charset="0"/>
                <a:ea typeface="Calibri" panose="020F0502020204030204" pitchFamily="34" charset="0"/>
                <a:cs typeface="Times New Roman" panose="02020603050405020304" pitchFamily="18" charset="0"/>
                <a:hlinkClick r:id="rId7"/>
              </a:rPr>
              <a:t>CONVERGE International App</a:t>
            </a:r>
            <a:r>
              <a:rPr lang="en-AU" kern="100">
                <a:latin typeface="Calibri" panose="020F0502020204030204" pitchFamily="34" charset="0"/>
                <a:ea typeface="Calibri" panose="020F0502020204030204" pitchFamily="34" charset="0"/>
                <a:cs typeface="Times New Roman" panose="02020603050405020304" pitchFamily="18" charset="0"/>
              </a:rPr>
              <a:t>   (App code GRIFFUNI)</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pic>
        <p:nvPicPr>
          <p:cNvPr id="18" name="Graphic 17" descr="Monthly calendar with solid fill">
            <a:extLst>
              <a:ext uri="{FF2B5EF4-FFF2-40B4-BE49-F238E27FC236}">
                <a16:creationId xmlns:a16="http://schemas.microsoft.com/office/drawing/2014/main" id="{AD077DBC-D714-942E-37AC-7C495625F9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6698" y="2838885"/>
            <a:ext cx="914400" cy="914400"/>
          </a:xfrm>
          <a:prstGeom prst="rect">
            <a:avLst/>
          </a:prstGeom>
        </p:spPr>
      </p:pic>
      <p:pic>
        <p:nvPicPr>
          <p:cNvPr id="3" name="Graphic 2" descr="Monthly calendar with solid fill">
            <a:extLst>
              <a:ext uri="{FF2B5EF4-FFF2-40B4-BE49-F238E27FC236}">
                <a16:creationId xmlns:a16="http://schemas.microsoft.com/office/drawing/2014/main" id="{7538BA39-85D3-8CCB-659E-970C4F8B19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6698" y="1131171"/>
            <a:ext cx="914400" cy="914400"/>
          </a:xfrm>
          <a:prstGeom prst="rect">
            <a:avLst/>
          </a:prstGeom>
        </p:spPr>
      </p:pic>
      <p:sp>
        <p:nvSpPr>
          <p:cNvPr id="5" name="TextBox 4">
            <a:extLst>
              <a:ext uri="{FF2B5EF4-FFF2-40B4-BE49-F238E27FC236}">
                <a16:creationId xmlns:a16="http://schemas.microsoft.com/office/drawing/2014/main" id="{05E8D577-CF00-8D4B-8AA4-7D4083919A3D}"/>
              </a:ext>
            </a:extLst>
          </p:cNvPr>
          <p:cNvSpPr txBox="1"/>
          <p:nvPr/>
        </p:nvSpPr>
        <p:spPr>
          <a:xfrm>
            <a:off x="1772783" y="1013856"/>
            <a:ext cx="10107773" cy="369332"/>
          </a:xfrm>
          <a:prstGeom prst="rect">
            <a:avLst/>
          </a:prstGeom>
          <a:noFill/>
        </p:spPr>
        <p:txBody>
          <a:bodyPr wrap="square" rtlCol="0">
            <a:spAutoFit/>
          </a:bodyPr>
          <a:lstStyle/>
          <a:p>
            <a:r>
              <a:rPr lang="en-AU">
                <a:hlinkClick r:id="rId10"/>
              </a:rPr>
              <a:t>ASKING -RUOK? At Work video </a:t>
            </a:r>
            <a:r>
              <a:rPr lang="en-AU"/>
              <a:t>- </a:t>
            </a:r>
          </a:p>
        </p:txBody>
      </p:sp>
    </p:spTree>
    <p:extLst>
      <p:ext uri="{BB962C8B-B14F-4D97-AF65-F5344CB8AC3E}">
        <p14:creationId xmlns:p14="http://schemas.microsoft.com/office/powerpoint/2010/main" val="243354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16C99-6189-3818-E1D1-F8B611CC9D56}"/>
              </a:ext>
            </a:extLst>
          </p:cNvPr>
          <p:cNvSpPr txBox="1"/>
          <p:nvPr/>
        </p:nvSpPr>
        <p:spPr>
          <a:xfrm>
            <a:off x="1993752" y="136599"/>
            <a:ext cx="8607136" cy="707886"/>
          </a:xfrm>
          <a:prstGeom prst="rect">
            <a:avLst/>
          </a:prstGeom>
          <a:noFill/>
        </p:spPr>
        <p:txBody>
          <a:bodyPr wrap="square" rtlCol="0">
            <a:spAutoFit/>
          </a:bodyPr>
          <a:lstStyle/>
          <a:p>
            <a:pPr algn="ctr"/>
            <a:r>
              <a:rPr lang="en-AU" sz="4000" b="1">
                <a:latin typeface="+mj-lt"/>
              </a:rPr>
              <a:t>Griffith’s Health Partners</a:t>
            </a:r>
          </a:p>
        </p:txBody>
      </p:sp>
      <p:pic>
        <p:nvPicPr>
          <p:cNvPr id="4" name="Picture 3" descr="A black and white logo&#10;&#10;Description automatically generated with low confidence">
            <a:extLst>
              <a:ext uri="{FF2B5EF4-FFF2-40B4-BE49-F238E27FC236}">
                <a16:creationId xmlns:a16="http://schemas.microsoft.com/office/drawing/2014/main" id="{335369A6-299F-9E60-0FD9-5878B14F1F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27" y="6375400"/>
            <a:ext cx="1600200" cy="340360"/>
          </a:xfrm>
          <a:prstGeom prst="rect">
            <a:avLst/>
          </a:prstGeom>
          <a:noFill/>
          <a:ln>
            <a:noFill/>
          </a:ln>
        </p:spPr>
      </p:pic>
      <p:pic>
        <p:nvPicPr>
          <p:cNvPr id="1026" name="Picture 2">
            <a:hlinkClick r:id="rId5"/>
            <a:extLst>
              <a:ext uri="{FF2B5EF4-FFF2-40B4-BE49-F238E27FC236}">
                <a16:creationId xmlns:a16="http://schemas.microsoft.com/office/drawing/2014/main" id="{0926E76E-E3B1-91FB-FE0A-FD4AB3DC0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370" y="2248816"/>
            <a:ext cx="2357524" cy="99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upa-square-wht_cyan-box">
            <a:hlinkClick r:id="rId7" action="ppaction://hlinkfile"/>
            <a:extLst>
              <a:ext uri="{FF2B5EF4-FFF2-40B4-BE49-F238E27FC236}">
                <a16:creationId xmlns:a16="http://schemas.microsoft.com/office/drawing/2014/main" id="{02064610-F486-E546-82A7-1AB4710633AC}"/>
              </a:ext>
            </a:extLst>
          </p:cNvPr>
          <p:cNvPicPr>
            <a:picLocks noChangeAspect="1"/>
          </p:cNvPicPr>
          <p:nvPr/>
        </p:nvPicPr>
        <p:blipFill>
          <a:blip r:embed="rId8"/>
          <a:srcRect/>
          <a:stretch>
            <a:fillRect/>
          </a:stretch>
        </p:blipFill>
        <p:spPr bwMode="auto">
          <a:xfrm>
            <a:off x="3555762" y="2027926"/>
            <a:ext cx="1434518" cy="1435307"/>
          </a:xfrm>
          <a:prstGeom prst="rect">
            <a:avLst/>
          </a:prstGeom>
          <a:noFill/>
          <a:ln w="9525">
            <a:noFill/>
            <a:miter lim="800000"/>
            <a:headEnd/>
            <a:tailEnd/>
          </a:ln>
        </p:spPr>
      </p:pic>
      <p:pic>
        <p:nvPicPr>
          <p:cNvPr id="1027" name="Picture 16">
            <a:hlinkClick r:id="rId9"/>
            <a:extLst>
              <a:ext uri="{FF2B5EF4-FFF2-40B4-BE49-F238E27FC236}">
                <a16:creationId xmlns:a16="http://schemas.microsoft.com/office/drawing/2014/main" id="{51DC162E-82A2-80DF-F7E4-A9A8615D75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4168" y="2395739"/>
            <a:ext cx="2332267" cy="69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descr="Logo&#10;&#10;Description automatically generated">
            <a:hlinkClick r:id="rId11"/>
            <a:extLst>
              <a:ext uri="{FF2B5EF4-FFF2-40B4-BE49-F238E27FC236}">
                <a16:creationId xmlns:a16="http://schemas.microsoft.com/office/drawing/2014/main" id="{56CF527B-14A9-CC50-A669-609893A525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30323" y="2500889"/>
            <a:ext cx="2066271" cy="4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466B081-66A6-1F61-54D3-3D3CAB1BA1F5}"/>
              </a:ext>
            </a:extLst>
          </p:cNvPr>
          <p:cNvSpPr txBox="1"/>
          <p:nvPr/>
        </p:nvSpPr>
        <p:spPr>
          <a:xfrm>
            <a:off x="1792432" y="866616"/>
            <a:ext cx="8607136" cy="369332"/>
          </a:xfrm>
          <a:prstGeom prst="rect">
            <a:avLst/>
          </a:prstGeom>
          <a:noFill/>
        </p:spPr>
        <p:txBody>
          <a:bodyPr wrap="square" rtlCol="0">
            <a:spAutoFit/>
          </a:bodyPr>
          <a:lstStyle/>
          <a:p>
            <a:pPr algn="ctr"/>
            <a:r>
              <a:rPr lang="en-AU"/>
              <a:t>Click the logo’s below to find more resources and supports for your health and wellbeing</a:t>
            </a:r>
          </a:p>
        </p:txBody>
      </p:sp>
    </p:spTree>
    <p:extLst>
      <p:ext uri="{BB962C8B-B14F-4D97-AF65-F5344CB8AC3E}">
        <p14:creationId xmlns:p14="http://schemas.microsoft.com/office/powerpoint/2010/main" val="236770912"/>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2077f6-e7bd-4c97-8d45-80d9e754c7d9">
      <Terms xmlns="http://schemas.microsoft.com/office/infopath/2007/PartnerControls"/>
    </lcf76f155ced4ddcb4097134ff3c332f>
    <TaxCatchAll xmlns="82f285a7-e13a-44fd-a689-87ff1aa3a3ac" xsi:nil="true"/>
    <_Flow_SignoffStatus xmlns="0d2077f6-e7bd-4c97-8d45-80d9e754c7d9"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5ABDA15BAA2548962A4B3C03403232" ma:contentTypeVersion="21" ma:contentTypeDescription="Create a new document." ma:contentTypeScope="" ma:versionID="7947f23a172cec33f64e39d1448c9748">
  <xsd:schema xmlns:xsd="http://www.w3.org/2001/XMLSchema" xmlns:xs="http://www.w3.org/2001/XMLSchema" xmlns:p="http://schemas.microsoft.com/office/2006/metadata/properties" xmlns:ns1="http://schemas.microsoft.com/sharepoint/v3" xmlns:ns2="0d2077f6-e7bd-4c97-8d45-80d9e754c7d9" xmlns:ns3="82f285a7-e13a-44fd-a689-87ff1aa3a3ac" targetNamespace="http://schemas.microsoft.com/office/2006/metadata/properties" ma:root="true" ma:fieldsID="e0403de9f80bf0d4d4049e2ae693a8b6" ns1:_="" ns2:_="" ns3:_="">
    <xsd:import namespace="http://schemas.microsoft.com/sharepoint/v3"/>
    <xsd:import namespace="0d2077f6-e7bd-4c97-8d45-80d9e754c7d9"/>
    <xsd:import namespace="82f285a7-e13a-44fd-a689-87ff1aa3a3a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2077f6-e7bd-4c97-8d45-80d9e754c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7fcee89-5a73-4a7b-ac3d-7e05f09405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f285a7-e13a-44fd-a689-87ff1aa3a3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430e77c-53d5-401b-a2c6-8eccebfe1fe8}" ma:internalName="TaxCatchAll" ma:showField="CatchAllData" ma:web="82f285a7-e13a-44fd-a689-87ff1aa3a3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97FD4C-DCFE-4D8E-A597-50836F9DE251}">
  <ds:schemaRefs>
    <ds:schemaRef ds:uri="http://schemas.microsoft.com/sharepoint/v3/contenttype/forms"/>
  </ds:schemaRefs>
</ds:datastoreItem>
</file>

<file path=customXml/itemProps2.xml><?xml version="1.0" encoding="utf-8"?>
<ds:datastoreItem xmlns:ds="http://schemas.openxmlformats.org/officeDocument/2006/customXml" ds:itemID="{E3C07197-A8CF-4C47-91AD-1808254A998D}">
  <ds:schemaRefs>
    <ds:schemaRef ds:uri="http://purl.org/dc/terms/"/>
    <ds:schemaRef ds:uri="0d2077f6-e7bd-4c97-8d45-80d9e754c7d9"/>
    <ds:schemaRef ds:uri="82f285a7-e13a-44fd-a689-87ff1aa3a3ac"/>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3E4EC0ED-8134-4CCE-99A4-A5F9E4F04AFE}">
  <ds:schemaRefs>
    <ds:schemaRef ds:uri="0d2077f6-e7bd-4c97-8d45-80d9e754c7d9"/>
    <ds:schemaRef ds:uri="82f285a7-e13a-44fd-a689-87ff1aa3a3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507654c-1543-47e1-81c5-300c2627be14}" enabled="1" method="Standard" siteId="{5a7cc8ab-a4dc-4f9b-bf60-66714049ad62}" removed="0"/>
</clbl:labelList>
</file>

<file path=docProps/app.xml><?xml version="1.0" encoding="utf-8"?>
<Properties xmlns="http://schemas.openxmlformats.org/officeDocument/2006/extended-properties" xmlns:vt="http://schemas.openxmlformats.org/officeDocument/2006/docPropsVTypes">
  <TotalTime>0</TotalTime>
  <Words>420</Words>
  <Application>Microsoft Office PowerPoint</Application>
  <PresentationFormat>Widescreen</PresentationFormat>
  <Paragraphs>30</Paragraphs>
  <Slides>23</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Wingdings</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Bethany Hunter</cp:lastModifiedBy>
  <cp:revision>2</cp:revision>
  <dcterms:created xsi:type="dcterms:W3CDTF">2021-08-09T06:39:16Z</dcterms:created>
  <dcterms:modified xsi:type="dcterms:W3CDTF">2025-09-05T02:44:50Z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0x010100955ABDA15BAA2548962A4B3C03403232</vt:lpwstr>
  </property>
  <property fmtid="{D5CDD505-2E9C-101B-9397-08002B2CF9AE}" pid="3" name="MediaServiceImageTags">
    <vt:lpwstr/>
  </property>
  <property fmtid="{D5CDD505-2E9C-101B-9397-08002B2CF9AE}" pid="4" name="LastSaved">
    <vt:filetime>2023-07-11T00:00:00Z</vt:filetime>
  </property>
  <property fmtid="{D5CDD505-2E9C-101B-9397-08002B2CF9AE}" pid="5" name="Producer">
    <vt:lpwstr>macOS Version 12.6.3 (Build 21G419) Quartz PDFContext</vt:lpwstr>
  </property>
  <property fmtid="{D5CDD505-2E9C-101B-9397-08002B2CF9AE}" pid="6" name="Created">
    <vt:filetime>2023-02-21T00:00:00Z</vt:filetime>
  </property>
</Properties>
</file>