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3"/>
  </p:notesMasterIdLst>
  <p:handoutMasterIdLst>
    <p:handoutMasterId r:id="rId44"/>
  </p:handoutMasterIdLst>
  <p:sldIdLst>
    <p:sldId id="279" r:id="rId6"/>
    <p:sldId id="264" r:id="rId7"/>
    <p:sldId id="280" r:id="rId8"/>
    <p:sldId id="306" r:id="rId9"/>
    <p:sldId id="281" r:id="rId10"/>
    <p:sldId id="287" r:id="rId11"/>
    <p:sldId id="283" r:id="rId12"/>
    <p:sldId id="307" r:id="rId13"/>
    <p:sldId id="284" r:id="rId14"/>
    <p:sldId id="288" r:id="rId15"/>
    <p:sldId id="286" r:id="rId16"/>
    <p:sldId id="290" r:id="rId17"/>
    <p:sldId id="308" r:id="rId18"/>
    <p:sldId id="292" r:id="rId19"/>
    <p:sldId id="309" r:id="rId20"/>
    <p:sldId id="293" r:id="rId21"/>
    <p:sldId id="294" r:id="rId22"/>
    <p:sldId id="305" r:id="rId23"/>
    <p:sldId id="310" r:id="rId24"/>
    <p:sldId id="296" r:id="rId25"/>
    <p:sldId id="285" r:id="rId26"/>
    <p:sldId id="311" r:id="rId27"/>
    <p:sldId id="297" r:id="rId28"/>
    <p:sldId id="298" r:id="rId29"/>
    <p:sldId id="299" r:id="rId30"/>
    <p:sldId id="317" r:id="rId31"/>
    <p:sldId id="300" r:id="rId32"/>
    <p:sldId id="301" r:id="rId33"/>
    <p:sldId id="291" r:id="rId34"/>
    <p:sldId id="302" r:id="rId35"/>
    <p:sldId id="303" r:id="rId36"/>
    <p:sldId id="304" r:id="rId37"/>
    <p:sldId id="314" r:id="rId38"/>
    <p:sldId id="313" r:id="rId39"/>
    <p:sldId id="315" r:id="rId40"/>
    <p:sldId id="316" r:id="rId41"/>
    <p:sldId id="273" r:id="rId42"/>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12"/>
    <a:srgbClr val="D9222A"/>
    <a:srgbClr val="CD0920"/>
    <a:srgbClr val="D90011"/>
    <a:srgbClr val="CD0A20"/>
    <a:srgbClr val="D7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67168" autoAdjust="0"/>
  </p:normalViewPr>
  <p:slideViewPr>
    <p:cSldViewPr snapToGrid="0" snapToObjects="1">
      <p:cViewPr varScale="1">
        <p:scale>
          <a:sx n="103" d="100"/>
          <a:sy n="103" d="100"/>
        </p:scale>
        <p:origin x="1158"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E26FFCA2-BF6D-CE44-A430-3AEE88891A9E}" type="datetimeFigureOut">
              <a:rPr lang="en-US" smtClean="0">
                <a:latin typeface="Arial"/>
              </a:rPr>
              <a:t>5/29/2019</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B5BA992C-4394-4E4E-9793-4EB1E3E1D25A}"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820221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atin typeface="Arial"/>
              </a:defRPr>
            </a:lvl1pPr>
          </a:lstStyle>
          <a:p>
            <a:fld id="{16A57A62-2764-F542-B86B-77C5E138D015}" type="datetimeFigureOut">
              <a:rPr lang="en-US" smtClean="0"/>
              <a:pPr/>
              <a:t>5/29/2019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atin typeface="Arial"/>
              </a:defRPr>
            </a:lvl1pPr>
          </a:lstStyle>
          <a:p>
            <a:fld id="{19A93E2E-41BE-9948-9CD4-5372A3778816}" type="slidenum">
              <a:rPr lang="en-US" smtClean="0"/>
              <a:pPr/>
              <a:t>‹#›</a:t>
            </a:fld>
            <a:endParaRPr lang="en-US" dirty="0"/>
          </a:p>
        </p:txBody>
      </p:sp>
    </p:spTree>
    <p:extLst>
      <p:ext uri="{BB962C8B-B14F-4D97-AF65-F5344CB8AC3E}">
        <p14:creationId xmlns:p14="http://schemas.microsoft.com/office/powerpoint/2010/main" val="1484906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lp.ilab.agilent.com/35322-getting-started/261285-key-ilab-ter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1</a:t>
            </a:fld>
            <a:endParaRPr lang="en-US" dirty="0"/>
          </a:p>
        </p:txBody>
      </p:sp>
    </p:spTree>
    <p:extLst>
      <p:ext uri="{BB962C8B-B14F-4D97-AF65-F5344CB8AC3E}">
        <p14:creationId xmlns:p14="http://schemas.microsoft.com/office/powerpoint/2010/main" val="120427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10</a:t>
            </a:fld>
            <a:endParaRPr lang="en-US" dirty="0"/>
          </a:p>
        </p:txBody>
      </p:sp>
    </p:spTree>
    <p:extLst>
      <p:ext uri="{BB962C8B-B14F-4D97-AF65-F5344CB8AC3E}">
        <p14:creationId xmlns:p14="http://schemas.microsoft.com/office/powerpoint/2010/main" val="230160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11</a:t>
            </a:fld>
            <a:endParaRPr lang="en-US" dirty="0"/>
          </a:p>
        </p:txBody>
      </p:sp>
    </p:spTree>
    <p:extLst>
      <p:ext uri="{BB962C8B-B14F-4D97-AF65-F5344CB8AC3E}">
        <p14:creationId xmlns:p14="http://schemas.microsoft.com/office/powerpoint/2010/main" val="124916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12</a:t>
            </a:fld>
            <a:endParaRPr lang="en-US" dirty="0"/>
          </a:p>
        </p:txBody>
      </p:sp>
    </p:spTree>
    <p:extLst>
      <p:ext uri="{BB962C8B-B14F-4D97-AF65-F5344CB8AC3E}">
        <p14:creationId xmlns:p14="http://schemas.microsoft.com/office/powerpoint/2010/main" val="114859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13</a:t>
            </a:fld>
            <a:endParaRPr lang="en-US" dirty="0"/>
          </a:p>
        </p:txBody>
      </p:sp>
    </p:spTree>
    <p:extLst>
      <p:ext uri="{BB962C8B-B14F-4D97-AF65-F5344CB8AC3E}">
        <p14:creationId xmlns:p14="http://schemas.microsoft.com/office/powerpoint/2010/main" val="1570720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14</a:t>
            </a:fld>
            <a:endParaRPr lang="en-US" dirty="0"/>
          </a:p>
        </p:txBody>
      </p:sp>
    </p:spTree>
    <p:extLst>
      <p:ext uri="{BB962C8B-B14F-4D97-AF65-F5344CB8AC3E}">
        <p14:creationId xmlns:p14="http://schemas.microsoft.com/office/powerpoint/2010/main" val="277404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15</a:t>
            </a:fld>
            <a:endParaRPr lang="en-US" dirty="0"/>
          </a:p>
        </p:txBody>
      </p:sp>
    </p:spTree>
    <p:extLst>
      <p:ext uri="{BB962C8B-B14F-4D97-AF65-F5344CB8AC3E}">
        <p14:creationId xmlns:p14="http://schemas.microsoft.com/office/powerpoint/2010/main" val="103794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Home:</a:t>
            </a:r>
          </a:p>
          <a:p>
            <a:r>
              <a:rPr lang="en-AU" dirty="0"/>
              <a:t>Recently used cores</a:t>
            </a:r>
          </a:p>
          <a:p>
            <a:r>
              <a:rPr lang="en-AU" dirty="0"/>
              <a:t>Unread messages link</a:t>
            </a:r>
          </a:p>
          <a:p>
            <a:r>
              <a:rPr lang="en-AU" dirty="0"/>
              <a:t>Service Requests (Alerts)</a:t>
            </a:r>
          </a:p>
          <a:p>
            <a:endParaRPr lang="en-AU" dirty="0"/>
          </a:p>
          <a:p>
            <a:r>
              <a:rPr lang="en-AU" dirty="0"/>
              <a:t>Communications:</a:t>
            </a:r>
          </a:p>
          <a:p>
            <a:r>
              <a:rPr lang="en-AU" dirty="0"/>
              <a:t>Messages that have been sent to you from iLab</a:t>
            </a:r>
          </a:p>
          <a:p>
            <a:endParaRPr lang="en-AU" dirty="0"/>
          </a:p>
          <a:p>
            <a:r>
              <a:rPr lang="en-AU" dirty="0"/>
              <a:t>My Groups</a:t>
            </a:r>
          </a:p>
        </p:txBody>
      </p:sp>
      <p:sp>
        <p:nvSpPr>
          <p:cNvPr id="4" name="Slide Number Placeholder 3"/>
          <p:cNvSpPr>
            <a:spLocks noGrp="1"/>
          </p:cNvSpPr>
          <p:nvPr>
            <p:ph type="sldNum" sz="quarter" idx="5"/>
          </p:nvPr>
        </p:nvSpPr>
        <p:spPr/>
        <p:txBody>
          <a:bodyPr/>
          <a:lstStyle/>
          <a:p>
            <a:fld id="{19A93E2E-41BE-9948-9CD4-5372A3778816}" type="slidenum">
              <a:rPr lang="en-US" smtClean="0"/>
              <a:pPr/>
              <a:t>16</a:t>
            </a:fld>
            <a:endParaRPr lang="en-US" dirty="0"/>
          </a:p>
        </p:txBody>
      </p:sp>
    </p:spTree>
    <p:extLst>
      <p:ext uri="{BB962C8B-B14F-4D97-AF65-F5344CB8AC3E}">
        <p14:creationId xmlns:p14="http://schemas.microsoft.com/office/powerpoint/2010/main" val="2085122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17</a:t>
            </a:fld>
            <a:endParaRPr lang="en-US" dirty="0"/>
          </a:p>
        </p:txBody>
      </p:sp>
    </p:spTree>
    <p:extLst>
      <p:ext uri="{BB962C8B-B14F-4D97-AF65-F5344CB8AC3E}">
        <p14:creationId xmlns:p14="http://schemas.microsoft.com/office/powerpoint/2010/main" val="206940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18</a:t>
            </a:fld>
            <a:endParaRPr lang="en-US" dirty="0"/>
          </a:p>
        </p:txBody>
      </p:sp>
    </p:spTree>
    <p:extLst>
      <p:ext uri="{BB962C8B-B14F-4D97-AF65-F5344CB8AC3E}">
        <p14:creationId xmlns:p14="http://schemas.microsoft.com/office/powerpoint/2010/main" val="1314760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19</a:t>
            </a:fld>
            <a:endParaRPr lang="en-US" dirty="0"/>
          </a:p>
        </p:txBody>
      </p:sp>
    </p:spTree>
    <p:extLst>
      <p:ext uri="{BB962C8B-B14F-4D97-AF65-F5344CB8AC3E}">
        <p14:creationId xmlns:p14="http://schemas.microsoft.com/office/powerpoint/2010/main" val="108256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is iLab?</a:t>
            </a:r>
          </a:p>
          <a:p>
            <a:pPr lvl="1"/>
            <a:r>
              <a:rPr lang="en-AU" sz="1600" dirty="0"/>
              <a:t>Requesting projects and services</a:t>
            </a:r>
          </a:p>
          <a:p>
            <a:pPr lvl="1"/>
            <a:r>
              <a:rPr lang="en-AU" sz="1600" dirty="0"/>
              <a:t>Booking and scheduling equipment and people</a:t>
            </a:r>
          </a:p>
          <a:p>
            <a:pPr lvl="1"/>
            <a:r>
              <a:rPr lang="en-AU" sz="1600" dirty="0"/>
              <a:t>Manages billing</a:t>
            </a:r>
          </a:p>
          <a:p>
            <a:pPr lvl="1"/>
            <a:endParaRPr lang="en-AU" sz="1600" dirty="0">
              <a:cs typeface="+mn-cs"/>
            </a:endParaRPr>
          </a:p>
          <a:p>
            <a:pPr lvl="1"/>
            <a:r>
              <a:rPr lang="en-AU" sz="1800" dirty="0">
                <a:cs typeface="+mn-cs"/>
              </a:rPr>
              <a:t>Key terms (</a:t>
            </a:r>
            <a:r>
              <a:rPr lang="en-AU" sz="1800" dirty="0">
                <a:hlinkClick r:id="rId3"/>
              </a:rPr>
              <a:t>iLab website</a:t>
            </a:r>
            <a:r>
              <a:rPr lang="en-AU" sz="1800" dirty="0"/>
              <a:t>)</a:t>
            </a:r>
            <a:endParaRPr lang="en-AU" sz="1800" dirty="0">
              <a:cs typeface="+mn-cs"/>
            </a:endParaRPr>
          </a:p>
          <a:p>
            <a:pPr lvl="1"/>
            <a:r>
              <a:rPr lang="en-AU" sz="1800" dirty="0">
                <a:cs typeface="+mn-cs"/>
              </a:rPr>
              <a:t>Accounts, Labs and Logins</a:t>
            </a:r>
          </a:p>
          <a:p>
            <a:pPr lvl="0"/>
            <a:r>
              <a:rPr lang="en-AU" sz="1600" dirty="0"/>
              <a:t>Key terms</a:t>
            </a:r>
          </a:p>
          <a:p>
            <a:pPr rtl="0"/>
            <a:r>
              <a:rPr lang="en-US" sz="1200" b="1" i="0" kern="1200" dirty="0">
                <a:solidFill>
                  <a:schemeClr val="tx1"/>
                </a:solidFill>
                <a:effectLst/>
                <a:latin typeface="Arial"/>
                <a:ea typeface="+mn-ea"/>
                <a:cs typeface="+mn-cs"/>
              </a:rPr>
              <a:t>Go to iLab website </a:t>
            </a:r>
            <a:r>
              <a:rPr lang="en-AU" dirty="0">
                <a:hlinkClick r:id="rId3"/>
              </a:rPr>
              <a:t>https://help.ilab.agilent.com/35322-getting-started/261285-key-ilab-terms</a:t>
            </a:r>
            <a:endParaRPr lang="en-AU" dirty="0"/>
          </a:p>
          <a:p>
            <a:pPr rtl="0"/>
            <a:endParaRPr lang="en-AU" sz="1200" b="0" i="0" kern="1200" dirty="0">
              <a:solidFill>
                <a:schemeClr val="tx1"/>
              </a:solidFill>
              <a:effectLst/>
              <a:latin typeface="Arial"/>
              <a:ea typeface="+mn-ea"/>
              <a:cs typeface="+mn-cs"/>
            </a:endParaRPr>
          </a:p>
          <a:p>
            <a:pPr rtl="0"/>
            <a:endParaRPr lang="en-US" sz="1200" b="0" i="0" kern="1200" dirty="0">
              <a:solidFill>
                <a:schemeClr val="tx1"/>
              </a:solidFill>
              <a:effectLst/>
              <a:latin typeface="Arial"/>
              <a:ea typeface="+mn-ea"/>
              <a:cs typeface="+mn-cs"/>
            </a:endParaRPr>
          </a:p>
          <a:p>
            <a:pPr lvl="0"/>
            <a:endParaRPr lang="en-AU" sz="1600" dirty="0"/>
          </a:p>
          <a:p>
            <a:pPr lvl="0"/>
            <a:endParaRPr lang="en-AU" sz="1600" dirty="0"/>
          </a:p>
          <a:p>
            <a:pPr lvl="0"/>
            <a:endParaRPr lang="en-AU" sz="1600" dirty="0"/>
          </a:p>
          <a:p>
            <a:endParaRPr lang="en-AU" dirty="0"/>
          </a:p>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2</a:t>
            </a:fld>
            <a:endParaRPr lang="en-US" dirty="0"/>
          </a:p>
        </p:txBody>
      </p:sp>
    </p:spTree>
    <p:extLst>
      <p:ext uri="{BB962C8B-B14F-4D97-AF65-F5344CB8AC3E}">
        <p14:creationId xmlns:p14="http://schemas.microsoft.com/office/powerpoint/2010/main" val="1370773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20</a:t>
            </a:fld>
            <a:endParaRPr lang="en-US" dirty="0"/>
          </a:p>
        </p:txBody>
      </p:sp>
    </p:spTree>
    <p:extLst>
      <p:ext uri="{BB962C8B-B14F-4D97-AF65-F5344CB8AC3E}">
        <p14:creationId xmlns:p14="http://schemas.microsoft.com/office/powerpoint/2010/main" val="35774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21</a:t>
            </a:fld>
            <a:endParaRPr lang="en-US" dirty="0"/>
          </a:p>
        </p:txBody>
      </p:sp>
    </p:spTree>
    <p:extLst>
      <p:ext uri="{BB962C8B-B14F-4D97-AF65-F5344CB8AC3E}">
        <p14:creationId xmlns:p14="http://schemas.microsoft.com/office/powerpoint/2010/main" val="4285044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22</a:t>
            </a:fld>
            <a:endParaRPr lang="en-US" dirty="0"/>
          </a:p>
        </p:txBody>
      </p:sp>
    </p:spTree>
    <p:extLst>
      <p:ext uri="{BB962C8B-B14F-4D97-AF65-F5344CB8AC3E}">
        <p14:creationId xmlns:p14="http://schemas.microsoft.com/office/powerpoint/2010/main" val="294199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23</a:t>
            </a:fld>
            <a:endParaRPr lang="en-US" dirty="0"/>
          </a:p>
        </p:txBody>
      </p:sp>
    </p:spTree>
    <p:extLst>
      <p:ext uri="{BB962C8B-B14F-4D97-AF65-F5344CB8AC3E}">
        <p14:creationId xmlns:p14="http://schemas.microsoft.com/office/powerpoint/2010/main" val="2066290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24</a:t>
            </a:fld>
            <a:endParaRPr lang="en-US" dirty="0"/>
          </a:p>
        </p:txBody>
      </p:sp>
    </p:spTree>
    <p:extLst>
      <p:ext uri="{BB962C8B-B14F-4D97-AF65-F5344CB8AC3E}">
        <p14:creationId xmlns:p14="http://schemas.microsoft.com/office/powerpoint/2010/main" val="3709467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25</a:t>
            </a:fld>
            <a:endParaRPr lang="en-US" dirty="0"/>
          </a:p>
        </p:txBody>
      </p:sp>
    </p:spTree>
    <p:extLst>
      <p:ext uri="{BB962C8B-B14F-4D97-AF65-F5344CB8AC3E}">
        <p14:creationId xmlns:p14="http://schemas.microsoft.com/office/powerpoint/2010/main" val="1164633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26</a:t>
            </a:fld>
            <a:endParaRPr lang="en-US" dirty="0"/>
          </a:p>
        </p:txBody>
      </p:sp>
    </p:spTree>
    <p:extLst>
      <p:ext uri="{BB962C8B-B14F-4D97-AF65-F5344CB8AC3E}">
        <p14:creationId xmlns:p14="http://schemas.microsoft.com/office/powerpoint/2010/main" val="1308267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27</a:t>
            </a:fld>
            <a:endParaRPr lang="en-US" dirty="0"/>
          </a:p>
        </p:txBody>
      </p:sp>
    </p:spTree>
    <p:extLst>
      <p:ext uri="{BB962C8B-B14F-4D97-AF65-F5344CB8AC3E}">
        <p14:creationId xmlns:p14="http://schemas.microsoft.com/office/powerpoint/2010/main" val="820503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28</a:t>
            </a:fld>
            <a:endParaRPr lang="en-US" dirty="0"/>
          </a:p>
        </p:txBody>
      </p:sp>
    </p:spTree>
    <p:extLst>
      <p:ext uri="{BB962C8B-B14F-4D97-AF65-F5344CB8AC3E}">
        <p14:creationId xmlns:p14="http://schemas.microsoft.com/office/powerpoint/2010/main" val="357424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29</a:t>
            </a:fld>
            <a:endParaRPr lang="en-US" dirty="0"/>
          </a:p>
        </p:txBody>
      </p:sp>
    </p:spTree>
    <p:extLst>
      <p:ext uri="{BB962C8B-B14F-4D97-AF65-F5344CB8AC3E}">
        <p14:creationId xmlns:p14="http://schemas.microsoft.com/office/powerpoint/2010/main" val="106214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3</a:t>
            </a:fld>
            <a:endParaRPr lang="en-US" dirty="0"/>
          </a:p>
        </p:txBody>
      </p:sp>
    </p:spTree>
    <p:extLst>
      <p:ext uri="{BB962C8B-B14F-4D97-AF65-F5344CB8AC3E}">
        <p14:creationId xmlns:p14="http://schemas.microsoft.com/office/powerpoint/2010/main" val="421286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30</a:t>
            </a:fld>
            <a:endParaRPr lang="en-US" dirty="0"/>
          </a:p>
        </p:txBody>
      </p:sp>
    </p:spTree>
    <p:extLst>
      <p:ext uri="{BB962C8B-B14F-4D97-AF65-F5344CB8AC3E}">
        <p14:creationId xmlns:p14="http://schemas.microsoft.com/office/powerpoint/2010/main" val="2290207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31</a:t>
            </a:fld>
            <a:endParaRPr lang="en-US" dirty="0"/>
          </a:p>
        </p:txBody>
      </p:sp>
    </p:spTree>
    <p:extLst>
      <p:ext uri="{BB962C8B-B14F-4D97-AF65-F5344CB8AC3E}">
        <p14:creationId xmlns:p14="http://schemas.microsoft.com/office/powerpoint/2010/main" val="1979121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32</a:t>
            </a:fld>
            <a:endParaRPr lang="en-US" dirty="0"/>
          </a:p>
        </p:txBody>
      </p:sp>
    </p:spTree>
    <p:extLst>
      <p:ext uri="{BB962C8B-B14F-4D97-AF65-F5344CB8AC3E}">
        <p14:creationId xmlns:p14="http://schemas.microsoft.com/office/powerpoint/2010/main" val="360853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33</a:t>
            </a:fld>
            <a:endParaRPr lang="en-US" dirty="0"/>
          </a:p>
        </p:txBody>
      </p:sp>
    </p:spTree>
    <p:extLst>
      <p:ext uri="{BB962C8B-B14F-4D97-AF65-F5344CB8AC3E}">
        <p14:creationId xmlns:p14="http://schemas.microsoft.com/office/powerpoint/2010/main" val="2818773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34</a:t>
            </a:fld>
            <a:endParaRPr lang="en-US" dirty="0"/>
          </a:p>
        </p:txBody>
      </p:sp>
    </p:spTree>
    <p:extLst>
      <p:ext uri="{BB962C8B-B14F-4D97-AF65-F5344CB8AC3E}">
        <p14:creationId xmlns:p14="http://schemas.microsoft.com/office/powerpoint/2010/main" val="251261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35</a:t>
            </a:fld>
            <a:endParaRPr lang="en-US" dirty="0"/>
          </a:p>
        </p:txBody>
      </p:sp>
    </p:spTree>
    <p:extLst>
      <p:ext uri="{BB962C8B-B14F-4D97-AF65-F5344CB8AC3E}">
        <p14:creationId xmlns:p14="http://schemas.microsoft.com/office/powerpoint/2010/main" val="414798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36</a:t>
            </a:fld>
            <a:endParaRPr lang="en-US" dirty="0"/>
          </a:p>
        </p:txBody>
      </p:sp>
    </p:spTree>
    <p:extLst>
      <p:ext uri="{BB962C8B-B14F-4D97-AF65-F5344CB8AC3E}">
        <p14:creationId xmlns:p14="http://schemas.microsoft.com/office/powerpoint/2010/main" val="3422550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37</a:t>
            </a:fld>
            <a:endParaRPr lang="en-US" dirty="0"/>
          </a:p>
        </p:txBody>
      </p:sp>
    </p:spTree>
    <p:extLst>
      <p:ext uri="{BB962C8B-B14F-4D97-AF65-F5344CB8AC3E}">
        <p14:creationId xmlns:p14="http://schemas.microsoft.com/office/powerpoint/2010/main" val="296389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4</a:t>
            </a:fld>
            <a:endParaRPr lang="en-US" dirty="0"/>
          </a:p>
        </p:txBody>
      </p:sp>
    </p:spTree>
    <p:extLst>
      <p:ext uri="{BB962C8B-B14F-4D97-AF65-F5344CB8AC3E}">
        <p14:creationId xmlns:p14="http://schemas.microsoft.com/office/powerpoint/2010/main" val="337252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5</a:t>
            </a:fld>
            <a:endParaRPr lang="en-US" dirty="0"/>
          </a:p>
        </p:txBody>
      </p:sp>
    </p:spTree>
    <p:extLst>
      <p:ext uri="{BB962C8B-B14F-4D97-AF65-F5344CB8AC3E}">
        <p14:creationId xmlns:p14="http://schemas.microsoft.com/office/powerpoint/2010/main" val="90608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6</a:t>
            </a:fld>
            <a:endParaRPr lang="en-US" dirty="0"/>
          </a:p>
        </p:txBody>
      </p:sp>
    </p:spTree>
    <p:extLst>
      <p:ext uri="{BB962C8B-B14F-4D97-AF65-F5344CB8AC3E}">
        <p14:creationId xmlns:p14="http://schemas.microsoft.com/office/powerpoint/2010/main" val="141887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7</a:t>
            </a:fld>
            <a:endParaRPr lang="en-US" dirty="0"/>
          </a:p>
        </p:txBody>
      </p:sp>
    </p:spTree>
    <p:extLst>
      <p:ext uri="{BB962C8B-B14F-4D97-AF65-F5344CB8AC3E}">
        <p14:creationId xmlns:p14="http://schemas.microsoft.com/office/powerpoint/2010/main" val="7886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8</a:t>
            </a:fld>
            <a:endParaRPr lang="en-US" dirty="0"/>
          </a:p>
        </p:txBody>
      </p:sp>
    </p:spTree>
    <p:extLst>
      <p:ext uri="{BB962C8B-B14F-4D97-AF65-F5344CB8AC3E}">
        <p14:creationId xmlns:p14="http://schemas.microsoft.com/office/powerpoint/2010/main" val="37628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A93E2E-41BE-9948-9CD4-5372A3778816}" type="slidenum">
              <a:rPr lang="en-US" smtClean="0"/>
              <a:pPr/>
              <a:t>9</a:t>
            </a:fld>
            <a:endParaRPr lang="en-US" dirty="0"/>
          </a:p>
        </p:txBody>
      </p:sp>
    </p:spTree>
    <p:extLst>
      <p:ext uri="{BB962C8B-B14F-4D97-AF65-F5344CB8AC3E}">
        <p14:creationId xmlns:p14="http://schemas.microsoft.com/office/powerpoint/2010/main" val="3446356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551631"/>
          </a:xfrm>
        </p:spPr>
        <p:txBody>
          <a:bodyPr lIns="0" tIns="0" rIns="0" bIns="0" anchor="t" anchorCtr="0">
            <a:normAutofit/>
          </a:bodyPr>
          <a:lstStyle>
            <a:lvl1pPr algn="l">
              <a:defRPr sz="3500" b="0" i="0">
                <a:solidFill>
                  <a:srgbClr val="DA0012"/>
                </a:solidFill>
                <a:latin typeface="Jotia Medium" charset="0"/>
                <a:ea typeface="Jotia Medium" charset="0"/>
                <a:cs typeface="Jotia Medium" charset="0"/>
              </a:defRPr>
            </a:lvl1pPr>
          </a:lstStyle>
          <a:p>
            <a:r>
              <a:rPr lang="en-AU" dirty="0"/>
              <a:t>Click to edit heading</a:t>
            </a:r>
            <a:endParaRPr lang="en-US" dirty="0"/>
          </a:p>
        </p:txBody>
      </p:sp>
      <p:sp>
        <p:nvSpPr>
          <p:cNvPr id="3" name="Content Placeholder 2"/>
          <p:cNvSpPr>
            <a:spLocks noGrp="1"/>
          </p:cNvSpPr>
          <p:nvPr>
            <p:ph idx="1"/>
          </p:nvPr>
        </p:nvSpPr>
        <p:spPr>
          <a:xfrm>
            <a:off x="457200" y="1440000"/>
            <a:ext cx="8229600" cy="3031203"/>
          </a:xfrm>
        </p:spPr>
        <p:txBody>
          <a:bodyPr lIns="0" tIns="0" rIns="0" bIns="0">
            <a:normAutofit/>
          </a:bodyPr>
          <a:lstStyle>
            <a:lvl1pPr marL="342900" indent="-342900">
              <a:lnSpc>
                <a:spcPct val="140000"/>
              </a:lnSpc>
              <a:spcBef>
                <a:spcPts val="0"/>
              </a:spcBef>
              <a:buFont typeface="Wingdings" charset="2"/>
              <a:buChar char="§"/>
              <a:defRPr/>
            </a:lvl1pPr>
            <a:lvl2pPr>
              <a:lnSpc>
                <a:spcPct val="140000"/>
              </a:lnSpc>
              <a:spcBef>
                <a:spcPts val="0"/>
              </a:spcBef>
              <a:defRPr sz="2000">
                <a:latin typeface="Arial"/>
                <a:cs typeface="Arial"/>
              </a:defRPr>
            </a:lvl2pPr>
            <a:lvl3pPr>
              <a:lnSpc>
                <a:spcPct val="140000"/>
              </a:lnSpc>
              <a:spcBef>
                <a:spcPts val="0"/>
              </a:spcBef>
              <a:defRPr sz="2000">
                <a:latin typeface="Arial"/>
                <a:cs typeface="Arial"/>
              </a:defRPr>
            </a:lvl3pPr>
            <a:lvl4pPr>
              <a:lnSpc>
                <a:spcPct val="140000"/>
              </a:lnSpc>
              <a:spcBef>
                <a:spcPts val="0"/>
              </a:spcBef>
              <a:defRPr sz="2000">
                <a:latin typeface="Arial"/>
                <a:cs typeface="Arial"/>
              </a:defRPr>
            </a:lvl4pPr>
            <a:lvl5pPr>
              <a:lnSpc>
                <a:spcPct val="140000"/>
              </a:lnSpc>
              <a:spcBef>
                <a:spcPts val="0"/>
              </a:spcBef>
              <a:defRPr sz="2000">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11" name="Footer Placeholder 10"/>
          <p:cNvSpPr>
            <a:spLocks noGrp="1"/>
          </p:cNvSpPr>
          <p:nvPr>
            <p:ph type="ftr" sz="quarter" idx="10"/>
          </p:nvPr>
        </p:nvSpPr>
        <p:spPr/>
        <p:txBody>
          <a:bodyPr/>
          <a:lstStyle/>
          <a:p>
            <a:r>
              <a:rPr lang="en-US"/>
              <a:t>Coversheets - RIMS Enhancements</a:t>
            </a:r>
            <a:endParaRPr lang="en-US" dirty="0"/>
          </a:p>
        </p:txBody>
      </p:sp>
    </p:spTree>
    <p:extLst>
      <p:ext uri="{BB962C8B-B14F-4D97-AF65-F5344CB8AC3E}">
        <p14:creationId xmlns:p14="http://schemas.microsoft.com/office/powerpoint/2010/main" val="300919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68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78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landscap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4465" y="792000"/>
            <a:ext cx="4721549" cy="568639"/>
          </a:xfrm>
        </p:spPr>
        <p:txBody>
          <a:bodyPr/>
          <a:lstStyle>
            <a:lvl1pPr>
              <a:defRPr>
                <a:solidFill>
                  <a:schemeClr val="bg1"/>
                </a:solidFill>
              </a:defRPr>
            </a:lvl1pPr>
          </a:lstStyle>
          <a:p>
            <a:r>
              <a:rPr lang="en-AU" dirty="0"/>
              <a:t>Click to edit heading</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Coversheets - RIMS Enhancements</a:t>
            </a:r>
            <a:endParaRPr lang="en-US" dirty="0"/>
          </a:p>
        </p:txBody>
      </p:sp>
      <p:sp>
        <p:nvSpPr>
          <p:cNvPr id="5" name="Text Placeholder 4"/>
          <p:cNvSpPr>
            <a:spLocks noGrp="1"/>
          </p:cNvSpPr>
          <p:nvPr>
            <p:ph type="body" sz="quarter" idx="11"/>
          </p:nvPr>
        </p:nvSpPr>
        <p:spPr>
          <a:xfrm>
            <a:off x="4394465" y="1440000"/>
            <a:ext cx="4721549" cy="2987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85747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ortrait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4719344" cy="473028"/>
          </a:xfrm>
        </p:spPr>
        <p:txBody>
          <a:bodyPr/>
          <a:lstStyle/>
          <a:p>
            <a:r>
              <a:rPr lang="en-AU" dirty="0"/>
              <a:t>Click to edit heading</a:t>
            </a:r>
            <a:endParaRPr lang="en-US" dirty="0"/>
          </a:p>
        </p:txBody>
      </p:sp>
      <p:sp>
        <p:nvSpPr>
          <p:cNvPr id="3" name="Footer Placeholder 2"/>
          <p:cNvSpPr>
            <a:spLocks noGrp="1"/>
          </p:cNvSpPr>
          <p:nvPr>
            <p:ph type="ftr" sz="quarter" idx="10"/>
          </p:nvPr>
        </p:nvSpPr>
        <p:spPr>
          <a:xfrm>
            <a:off x="457200" y="4767263"/>
            <a:ext cx="5433742" cy="274637"/>
          </a:xfrm>
        </p:spPr>
        <p:txBody>
          <a:bodyPr/>
          <a:lstStyle/>
          <a:p>
            <a:r>
              <a:rPr lang="en-US"/>
              <a:t>Coversheets - RIMS Enhancements</a:t>
            </a:r>
            <a:endParaRPr lang="en-US" dirty="0"/>
          </a:p>
        </p:txBody>
      </p:sp>
      <p:sp>
        <p:nvSpPr>
          <p:cNvPr id="6" name="Picture Placeholder 5"/>
          <p:cNvSpPr>
            <a:spLocks noGrp="1"/>
          </p:cNvSpPr>
          <p:nvPr>
            <p:ph type="pic" sz="quarter" idx="11"/>
          </p:nvPr>
        </p:nvSpPr>
        <p:spPr>
          <a:xfrm>
            <a:off x="6081712" y="830792"/>
            <a:ext cx="2605088" cy="2817477"/>
          </a:xfrm>
        </p:spPr>
        <p:txBody>
          <a:bodyPr/>
          <a:lstStyle/>
          <a:p>
            <a:endParaRPr lang="en-US"/>
          </a:p>
        </p:txBody>
      </p:sp>
      <p:sp>
        <p:nvSpPr>
          <p:cNvPr id="9" name="Text Placeholder 8"/>
          <p:cNvSpPr>
            <a:spLocks noGrp="1"/>
          </p:cNvSpPr>
          <p:nvPr>
            <p:ph type="body" sz="quarter" idx="12"/>
          </p:nvPr>
        </p:nvSpPr>
        <p:spPr>
          <a:xfrm>
            <a:off x="457200" y="1440000"/>
            <a:ext cx="5389563" cy="3317875"/>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17775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2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5201279" cy="568639"/>
          </a:xfrm>
        </p:spPr>
        <p:txBody>
          <a:bodyPr/>
          <a:lstStyle/>
          <a:p>
            <a:r>
              <a:rPr lang="en-AU" dirty="0"/>
              <a:t>Click to edit heading</a:t>
            </a:r>
            <a:endParaRPr lang="en-US" dirty="0"/>
          </a:p>
        </p:txBody>
      </p:sp>
      <p:sp>
        <p:nvSpPr>
          <p:cNvPr id="3" name="Footer Placeholder 2"/>
          <p:cNvSpPr>
            <a:spLocks noGrp="1"/>
          </p:cNvSpPr>
          <p:nvPr>
            <p:ph type="ftr" sz="quarter" idx="10"/>
          </p:nvPr>
        </p:nvSpPr>
        <p:spPr>
          <a:xfrm>
            <a:off x="457200" y="4767263"/>
            <a:ext cx="5201279" cy="274637"/>
          </a:xfrm>
        </p:spPr>
        <p:txBody>
          <a:bodyPr/>
          <a:lstStyle/>
          <a:p>
            <a:r>
              <a:rPr lang="en-US"/>
              <a:t>Coversheets - RIMS Enhancements</a:t>
            </a:r>
            <a:endParaRPr lang="en-US" dirty="0"/>
          </a:p>
        </p:txBody>
      </p:sp>
      <p:sp>
        <p:nvSpPr>
          <p:cNvPr id="5" name="Text Placeholder 4"/>
          <p:cNvSpPr>
            <a:spLocks noGrp="1"/>
          </p:cNvSpPr>
          <p:nvPr>
            <p:ph type="body" sz="quarter" idx="11"/>
          </p:nvPr>
        </p:nvSpPr>
        <p:spPr>
          <a:xfrm>
            <a:off x="457200" y="1440000"/>
            <a:ext cx="5201279" cy="295275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Picture Placeholder 8"/>
          <p:cNvSpPr>
            <a:spLocks noGrp="1"/>
          </p:cNvSpPr>
          <p:nvPr>
            <p:ph type="pic" sz="quarter" idx="12"/>
          </p:nvPr>
        </p:nvSpPr>
        <p:spPr>
          <a:xfrm>
            <a:off x="5927858" y="831850"/>
            <a:ext cx="2871788" cy="1917700"/>
          </a:xfrm>
        </p:spPr>
        <p:txBody>
          <a:bodyPr/>
          <a:lstStyle/>
          <a:p>
            <a:endParaRPr lang="en-US" dirty="0"/>
          </a:p>
        </p:txBody>
      </p:sp>
      <p:sp>
        <p:nvSpPr>
          <p:cNvPr id="11" name="Picture Placeholder 10"/>
          <p:cNvSpPr>
            <a:spLocks noGrp="1"/>
          </p:cNvSpPr>
          <p:nvPr>
            <p:ph type="pic" sz="quarter" idx="13"/>
          </p:nvPr>
        </p:nvSpPr>
        <p:spPr>
          <a:xfrm>
            <a:off x="5927858" y="2824163"/>
            <a:ext cx="2871788" cy="1917700"/>
          </a:xfrm>
        </p:spPr>
        <p:txBody>
          <a:bodyPr/>
          <a:lstStyle/>
          <a:p>
            <a:endParaRPr lang="en-US"/>
          </a:p>
        </p:txBody>
      </p:sp>
    </p:spTree>
    <p:extLst>
      <p:ext uri="{BB962C8B-B14F-4D97-AF65-F5344CB8AC3E}">
        <p14:creationId xmlns:p14="http://schemas.microsoft.com/office/powerpoint/2010/main" val="168108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1743" y="1446277"/>
            <a:ext cx="7856537" cy="989013"/>
          </a:xfrm>
        </p:spPr>
        <p:txBody>
          <a:bodyPr anchor="b" anchorCtr="0">
            <a:noAutofit/>
          </a:bodyPr>
          <a:lstStyle>
            <a:lvl1pPr marL="0" indent="0" algn="ctr">
              <a:buNone/>
              <a:defRPr sz="3500">
                <a:solidFill>
                  <a:schemeClr val="bg1"/>
                </a:solidFill>
                <a:latin typeface="Jotia Medium" charset="0"/>
                <a:ea typeface="Jotia Medium" charset="0"/>
                <a:cs typeface="Jotia Medium" charset="0"/>
              </a:defRPr>
            </a:lvl1pPr>
          </a:lstStyle>
          <a:p>
            <a:pPr lvl="0"/>
            <a:r>
              <a:rPr lang="en-US" dirty="0"/>
              <a:t>CLICK TO EDIT SECTION HEADING</a:t>
            </a:r>
          </a:p>
        </p:txBody>
      </p:sp>
      <p:sp>
        <p:nvSpPr>
          <p:cNvPr id="11" name="Text Placeholder 10"/>
          <p:cNvSpPr>
            <a:spLocks noGrp="1"/>
          </p:cNvSpPr>
          <p:nvPr>
            <p:ph type="body" sz="quarter" idx="11" hasCustomPrompt="1"/>
          </p:nvPr>
        </p:nvSpPr>
        <p:spPr>
          <a:xfrm>
            <a:off x="601742" y="2435290"/>
            <a:ext cx="7856457" cy="522288"/>
          </a:xfrm>
        </p:spPr>
        <p:txBody>
          <a:bodyPr>
            <a:noAutofit/>
          </a:bodyPr>
          <a:lstStyle>
            <a:lvl1pPr marL="0" indent="0" algn="ctr">
              <a:buNone/>
              <a:defRPr sz="3000" b="0" i="1">
                <a:solidFill>
                  <a:schemeClr val="bg1"/>
                </a:solidFill>
                <a:latin typeface="Copernicus Medium" charset="0"/>
                <a:ea typeface="Copernicus Medium" charset="0"/>
                <a:cs typeface="Copernicus Medium" charset="0"/>
              </a:defRPr>
            </a:lvl1pPr>
          </a:lstStyle>
          <a:p>
            <a:pPr lvl="0"/>
            <a:r>
              <a:rPr lang="en-US" dirty="0"/>
              <a:t>Click to edit section heading</a:t>
            </a:r>
          </a:p>
        </p:txBody>
      </p:sp>
    </p:spTree>
    <p:extLst>
      <p:ext uri="{BB962C8B-B14F-4D97-AF65-F5344CB8AC3E}">
        <p14:creationId xmlns:p14="http://schemas.microsoft.com/office/powerpoint/2010/main" val="385123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568639"/>
          </a:xfrm>
        </p:spPr>
        <p:txBody>
          <a:bodyPr lIns="0" tIns="0" rIns="0" bIns="0" anchor="t" anchorCtr="0">
            <a:normAutofit/>
          </a:bodyPr>
          <a:lstStyle>
            <a:lvl1pPr algn="l">
              <a:defRPr sz="3500">
                <a:solidFill>
                  <a:schemeClr val="bg1"/>
                </a:solidFill>
                <a:latin typeface="Jotia Medium" charset="0"/>
                <a:ea typeface="Jotia Medium" charset="0"/>
                <a:cs typeface="Jotia Medium" charset="0"/>
              </a:defRPr>
            </a:lvl1pPr>
          </a:lstStyle>
          <a:p>
            <a:r>
              <a:rPr lang="en-AU" dirty="0"/>
              <a:t>Click to edit heading</a:t>
            </a:r>
            <a:endParaRPr lang="en-US" dirty="0"/>
          </a:p>
        </p:txBody>
      </p:sp>
      <p:sp>
        <p:nvSpPr>
          <p:cNvPr id="3" name="Content Placeholder 2"/>
          <p:cNvSpPr>
            <a:spLocks noGrp="1"/>
          </p:cNvSpPr>
          <p:nvPr>
            <p:ph sz="half" idx="1"/>
          </p:nvPr>
        </p:nvSpPr>
        <p:spPr>
          <a:xfrm>
            <a:off x="457200" y="1440000"/>
            <a:ext cx="4038600" cy="2545556"/>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US"/>
              <a:t>Coversheets - RIMS Enhancements</a:t>
            </a:r>
            <a:endParaRPr lang="en-US" dirty="0"/>
          </a:p>
        </p:txBody>
      </p:sp>
    </p:spTree>
    <p:extLst>
      <p:ext uri="{BB962C8B-B14F-4D97-AF65-F5344CB8AC3E}">
        <p14:creationId xmlns:p14="http://schemas.microsoft.com/office/powerpoint/2010/main" val="367953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7274" y="466532"/>
            <a:ext cx="4040188" cy="877100"/>
          </a:xfr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dirty="0"/>
              <a:t>Click to edit heading</a:t>
            </a:r>
            <a:endParaRPr lang="en-US" dirty="0"/>
          </a:p>
        </p:txBody>
      </p:sp>
      <p:sp>
        <p:nvSpPr>
          <p:cNvPr id="4" name="Content Placeholder 3"/>
          <p:cNvSpPr>
            <a:spLocks noGrp="1"/>
          </p:cNvSpPr>
          <p:nvPr>
            <p:ph sz="half" idx="2"/>
          </p:nvPr>
        </p:nvSpPr>
        <p:spPr>
          <a:xfrm>
            <a:off x="4777274" y="1455576"/>
            <a:ext cx="4040188" cy="3113434"/>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76677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2000"/>
            <a:ext cx="8229600" cy="682026"/>
          </a:xfrm>
        </p:spPr>
        <p:txBody>
          <a:bodyPr lIns="0" tIns="0" rIns="0" bIns="0" anchor="t" anchorCtr="0">
            <a:normAutofit/>
          </a:bodyPr>
          <a:lstStyle>
            <a:lvl1pPr algn="l">
              <a:defRPr sz="3500">
                <a:solidFill>
                  <a:srgbClr val="DA0012"/>
                </a:solidFill>
                <a:latin typeface="Jotia Medium" charset="0"/>
                <a:ea typeface="Jotia Medium" charset="0"/>
                <a:cs typeface="Jotia Medium" charset="0"/>
              </a:defRPr>
            </a:lvl1pPr>
          </a:lstStyle>
          <a:p>
            <a:r>
              <a:rPr lang="en-AU" dirty="0"/>
              <a:t>Click to edit heading</a:t>
            </a:r>
            <a:endParaRPr lang="en-US" dirty="0"/>
          </a:p>
        </p:txBody>
      </p:sp>
      <p:sp>
        <p:nvSpPr>
          <p:cNvPr id="6" name="Footer Placeholder 5"/>
          <p:cNvSpPr>
            <a:spLocks noGrp="1"/>
          </p:cNvSpPr>
          <p:nvPr>
            <p:ph type="ftr" sz="quarter" idx="10"/>
          </p:nvPr>
        </p:nvSpPr>
        <p:spPr/>
        <p:txBody>
          <a:bodyPr/>
          <a:lstStyle/>
          <a:p>
            <a:r>
              <a:rPr lang="en-US"/>
              <a:t>Coversheets - RIMS Enhancements</a:t>
            </a:r>
            <a:endParaRPr lang="en-US" dirty="0"/>
          </a:p>
        </p:txBody>
      </p:sp>
    </p:spTree>
    <p:extLst>
      <p:ext uri="{BB962C8B-B14F-4D97-AF65-F5344CB8AC3E}">
        <p14:creationId xmlns:p14="http://schemas.microsoft.com/office/powerpoint/2010/main" val="92156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53097"/>
            <a:ext cx="5486400" cy="425054"/>
          </a:xfrm>
        </p:spPr>
        <p:txBody>
          <a:bodyPr anchor="b"/>
          <a:lstStyle>
            <a:lvl1pPr algn="l">
              <a:defRPr sz="2000" b="0"/>
            </a:lvl1pPr>
          </a:lstStyle>
          <a:p>
            <a:r>
              <a:rPr lang="en-AU" dirty="0"/>
              <a:t>Click to edit heading</a:t>
            </a:r>
            <a:endParaRPr lang="en-US" dirty="0"/>
          </a:p>
        </p:txBody>
      </p:sp>
      <p:sp>
        <p:nvSpPr>
          <p:cNvPr id="3" name="Picture Placeholder 2"/>
          <p:cNvSpPr>
            <a:spLocks noGrp="1"/>
          </p:cNvSpPr>
          <p:nvPr>
            <p:ph type="pic" idx="1"/>
          </p:nvPr>
        </p:nvSpPr>
        <p:spPr>
          <a:xfrm>
            <a:off x="457200" y="792000"/>
            <a:ext cx="5486400" cy="2961097"/>
          </a:xfrm>
        </p:spPr>
        <p:txBody>
          <a:bodyPr>
            <a:normAutofit/>
          </a:bodyPr>
          <a:lstStyle>
            <a:lvl1pPr marL="0" indent="0">
              <a:lnSpc>
                <a:spcPct val="100000"/>
              </a:lnSpc>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41911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
        <p:nvSpPr>
          <p:cNvPr id="8" name="Footer Placeholder 7"/>
          <p:cNvSpPr>
            <a:spLocks noGrp="1"/>
          </p:cNvSpPr>
          <p:nvPr>
            <p:ph type="ftr" sz="quarter" idx="10"/>
          </p:nvPr>
        </p:nvSpPr>
        <p:spPr/>
        <p:txBody>
          <a:bodyPr/>
          <a:lstStyle/>
          <a:p>
            <a:r>
              <a:rPr lang="en-US"/>
              <a:t>Coversheets - RIMS Enhancements</a:t>
            </a:r>
            <a:endParaRPr lang="en-US" dirty="0"/>
          </a:p>
        </p:txBody>
      </p:sp>
    </p:spTree>
    <p:extLst>
      <p:ext uri="{BB962C8B-B14F-4D97-AF65-F5344CB8AC3E}">
        <p14:creationId xmlns:p14="http://schemas.microsoft.com/office/powerpoint/2010/main" val="156845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2000"/>
            <a:ext cx="8229600" cy="568639"/>
          </a:xfrm>
          <a:prstGeom prst="rect">
            <a:avLst/>
          </a:prstGeom>
        </p:spPr>
        <p:txBody>
          <a:bodyPr vert="horz" lIns="0" tIns="0" rIns="0" bIns="0" rtlCol="0" anchor="t" anchorCtr="0">
            <a:normAutofit/>
          </a:bodyPr>
          <a:lstStyle/>
          <a:p>
            <a:r>
              <a:rPr lang="en-AU" dirty="0"/>
              <a:t>Click to edit heading</a:t>
            </a:r>
            <a:endParaRPr lang="en-US" dirty="0"/>
          </a:p>
        </p:txBody>
      </p:sp>
      <p:sp>
        <p:nvSpPr>
          <p:cNvPr id="3" name="Text Placeholder 2"/>
          <p:cNvSpPr>
            <a:spLocks noGrp="1"/>
          </p:cNvSpPr>
          <p:nvPr>
            <p:ph type="body" idx="1"/>
          </p:nvPr>
        </p:nvSpPr>
        <p:spPr>
          <a:xfrm>
            <a:off x="457200" y="1440000"/>
            <a:ext cx="8229600" cy="2821438"/>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Footer Placeholder 6"/>
          <p:cNvSpPr>
            <a:spLocks noGrp="1"/>
          </p:cNvSpPr>
          <p:nvPr>
            <p:ph type="ftr" sz="quarter" idx="3"/>
          </p:nvPr>
        </p:nvSpPr>
        <p:spPr>
          <a:xfrm>
            <a:off x="457200" y="4767263"/>
            <a:ext cx="8229600" cy="274637"/>
          </a:xfrm>
          <a:prstGeom prst="rect">
            <a:avLst/>
          </a:prstGeom>
        </p:spPr>
        <p:txBody>
          <a:bodyPr vert="horz" lIns="0" tIns="0" rIns="0" bIns="0" rtlCol="0" anchor="ctr"/>
          <a:lstStyle>
            <a:lvl1pPr algn="l">
              <a:defRPr sz="1000">
                <a:solidFill>
                  <a:schemeClr val="tx1">
                    <a:tint val="75000"/>
                  </a:schemeClr>
                </a:solidFill>
                <a:latin typeface="Arial"/>
                <a:cs typeface="Arial"/>
              </a:defRPr>
            </a:lvl1pPr>
          </a:lstStyle>
          <a:p>
            <a:r>
              <a:rPr lang="en-US"/>
              <a:t>Coversheets - RIMS Enhancements</a:t>
            </a:r>
            <a:endParaRPr lang="en-US" dirty="0"/>
          </a:p>
        </p:txBody>
      </p:sp>
    </p:spTree>
    <p:extLst>
      <p:ext uri="{BB962C8B-B14F-4D97-AF65-F5344CB8AC3E}">
        <p14:creationId xmlns:p14="http://schemas.microsoft.com/office/powerpoint/2010/main" val="4062948793"/>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60" r:id="rId3"/>
    <p:sldLayoutId id="2147483659" r:id="rId4"/>
    <p:sldLayoutId id="2147483651" r:id="rId5"/>
    <p:sldLayoutId id="2147483652" r:id="rId6"/>
    <p:sldLayoutId id="2147483653" r:id="rId7"/>
    <p:sldLayoutId id="2147483654" r:id="rId8"/>
    <p:sldLayoutId id="2147483657" r:id="rId9"/>
    <p:sldLayoutId id="2147483649" r:id="rId10"/>
    <p:sldLayoutId id="2147483661" r:id="rId11"/>
  </p:sldLayoutIdLst>
  <p:hf sldNum="0" hdr="0" dt="0"/>
  <p:txStyles>
    <p:titleStyle>
      <a:lvl1pPr algn="l" defTabSz="457200" rtl="0" eaLnBrk="1" latinLnBrk="0" hangingPunct="1">
        <a:lnSpc>
          <a:spcPct val="80000"/>
        </a:lnSpc>
        <a:spcBef>
          <a:spcPct val="0"/>
        </a:spcBef>
        <a:buNone/>
        <a:defRPr sz="3500" kern="1200">
          <a:solidFill>
            <a:srgbClr val="DA0012"/>
          </a:solidFill>
          <a:latin typeface="Jotia Medium" charset="0"/>
          <a:ea typeface="Jotia Medium" charset="0"/>
          <a:cs typeface="Jotia Medium" charset="0"/>
        </a:defRPr>
      </a:lvl1pPr>
    </p:titleStyle>
    <p:bodyStyle>
      <a:lvl1pPr marL="342900" indent="-3429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1pPr>
      <a:lvl2pPr marL="742950" indent="-28575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2pPr>
      <a:lvl3pPr marL="11430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3pPr>
      <a:lvl4pPr marL="16002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4pPr>
      <a:lvl5pPr marL="20574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griffith.corefacilitie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griffith.corefacilities.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arter.researcher@ilabx.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griffith.corefacilities.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griffith.corefacilities.org/sc/4497/adapt/?tab=about" TargetMode="External"/><Relationship Id="rId4" Type="http://schemas.openxmlformats.org/officeDocument/2006/relationships/hyperlink" Target="mailto:carter.researcher@ilab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help.ilab.agilent.com/51282-webinars/351712-upcoming-webinar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Visio_Drawing.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F5B9-79C5-4C1F-9CBA-478FA1D4AB56}"/>
              </a:ext>
            </a:extLst>
          </p:cNvPr>
          <p:cNvSpPr>
            <a:spLocks noGrp="1"/>
          </p:cNvSpPr>
          <p:nvPr>
            <p:ph type="title"/>
          </p:nvPr>
        </p:nvSpPr>
        <p:spPr/>
        <p:txBody>
          <a:bodyPr/>
          <a:lstStyle/>
          <a:p>
            <a:r>
              <a:rPr lang="en-AU" dirty="0"/>
              <a:t>iLab </a:t>
            </a:r>
            <a:r>
              <a:rPr lang="en-AU" dirty="0" err="1"/>
              <a:t>Reseachers</a:t>
            </a:r>
            <a:r>
              <a:rPr lang="en-AU" dirty="0"/>
              <a:t> Training</a:t>
            </a:r>
          </a:p>
        </p:txBody>
      </p:sp>
      <p:sp>
        <p:nvSpPr>
          <p:cNvPr id="3" name="Content Placeholder 2">
            <a:extLst>
              <a:ext uri="{FF2B5EF4-FFF2-40B4-BE49-F238E27FC236}">
                <a16:creationId xmlns:a16="http://schemas.microsoft.com/office/drawing/2014/main" id="{9195E396-B788-49B6-818C-E69848852B41}"/>
              </a:ext>
            </a:extLst>
          </p:cNvPr>
          <p:cNvSpPr>
            <a:spLocks noGrp="1"/>
          </p:cNvSpPr>
          <p:nvPr>
            <p:ph sz="half" idx="1"/>
          </p:nvPr>
        </p:nvSpPr>
        <p:spPr/>
        <p:txBody>
          <a:bodyPr/>
          <a:lstStyle/>
          <a:p>
            <a:r>
              <a:rPr lang="en-AU" dirty="0"/>
              <a:t>For </a:t>
            </a:r>
            <a:r>
              <a:rPr lang="en-AU" dirty="0" err="1"/>
              <a:t>ADaPT</a:t>
            </a:r>
            <a:endParaRPr lang="en-AU" dirty="0"/>
          </a:p>
        </p:txBody>
      </p:sp>
    </p:spTree>
    <p:extLst>
      <p:ext uri="{BB962C8B-B14F-4D97-AF65-F5344CB8AC3E}">
        <p14:creationId xmlns:p14="http://schemas.microsoft.com/office/powerpoint/2010/main" val="218196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43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7DE33A4-F4C4-4EBF-BE37-3DCDA89CAB43}"/>
              </a:ext>
            </a:extLst>
          </p:cNvPr>
          <p:cNvSpPr txBox="1">
            <a:spLocks/>
          </p:cNvSpPr>
          <p:nvPr/>
        </p:nvSpPr>
        <p:spPr>
          <a:xfrm>
            <a:off x="520882" y="1543050"/>
            <a:ext cx="2057400" cy="2057400"/>
          </a:xfrm>
          <a:prstGeom prst="ellipse">
            <a:avLst/>
          </a:prstGeom>
          <a:solidFill>
            <a:srgbClr val="C00000"/>
          </a:solidFill>
          <a:ln w="174625" cmpd="thinThick">
            <a:noFill/>
          </a:ln>
        </p:spPr>
        <p:txBody>
          <a:bodyPr vert="horz" lIns="91440" tIns="45720" rIns="91440" bIns="45720" rtlCol="0" anchor="ctr" anchorCtr="0">
            <a:normAutofit/>
          </a:bodyPr>
          <a:lstStyle>
            <a:lvl1pPr algn="l" defTabSz="457200" rtl="0" eaLnBrk="1" latinLnBrk="0" hangingPunct="1">
              <a:lnSpc>
                <a:spcPct val="80000"/>
              </a:lnSpc>
              <a:spcBef>
                <a:spcPct val="0"/>
              </a:spcBef>
              <a:buNone/>
              <a:defRPr sz="3500" b="0" i="0" kern="1200">
                <a:solidFill>
                  <a:srgbClr val="DA0012"/>
                </a:solidFill>
                <a:latin typeface="Jotia Medium" charset="0"/>
                <a:ea typeface="Jotia Medium" charset="0"/>
                <a:cs typeface="Jotia Medium" charset="0"/>
              </a:defRPr>
            </a:lvl1pPr>
          </a:lstStyle>
          <a:p>
            <a:pPr algn="ctr" defTabSz="914400">
              <a:lnSpc>
                <a:spcPct val="90000"/>
              </a:lnSpc>
            </a:pPr>
            <a:r>
              <a:rPr lang="en-US" sz="2000">
                <a:solidFill>
                  <a:srgbClr val="FFFFFF"/>
                </a:solidFill>
                <a:latin typeface="+mj-lt"/>
                <a:ea typeface="+mj-ea"/>
                <a:cs typeface="+mj-cs"/>
              </a:rPr>
              <a:t>Register in iLab exercise</a:t>
            </a:r>
            <a:endParaRPr lang="en-US" sz="2000" dirty="0">
              <a:solidFill>
                <a:srgbClr val="FFFFFF"/>
              </a:solidFill>
              <a:latin typeface="+mj-lt"/>
              <a:ea typeface="+mj-ea"/>
              <a:cs typeface="+mj-cs"/>
            </a:endParaRPr>
          </a:p>
        </p:txBody>
      </p:sp>
      <p:pic>
        <p:nvPicPr>
          <p:cNvPr id="12" name="Picture 11">
            <a:extLst>
              <a:ext uri="{FF2B5EF4-FFF2-40B4-BE49-F238E27FC236}">
                <a16:creationId xmlns:a16="http://schemas.microsoft.com/office/drawing/2014/main" id="{488E6A02-87DE-4D26-B4A4-6FF34DAFA07F}"/>
              </a:ext>
            </a:extLst>
          </p:cNvPr>
          <p:cNvPicPr>
            <a:picLocks noChangeAspect="1"/>
          </p:cNvPicPr>
          <p:nvPr/>
        </p:nvPicPr>
        <p:blipFill>
          <a:blip r:embed="rId3"/>
          <a:stretch>
            <a:fillRect/>
          </a:stretch>
        </p:blipFill>
        <p:spPr>
          <a:xfrm>
            <a:off x="3099164" y="1410312"/>
            <a:ext cx="5518876" cy="3269934"/>
          </a:xfrm>
          <a:prstGeom prst="rect">
            <a:avLst/>
          </a:prstGeom>
        </p:spPr>
      </p:pic>
      <p:sp>
        <p:nvSpPr>
          <p:cNvPr id="15" name="Content Placeholder 2">
            <a:extLst>
              <a:ext uri="{FF2B5EF4-FFF2-40B4-BE49-F238E27FC236}">
                <a16:creationId xmlns:a16="http://schemas.microsoft.com/office/drawing/2014/main" id="{15251E4A-496E-4252-9BA3-931BAD6BCEF1}"/>
              </a:ext>
            </a:extLst>
          </p:cNvPr>
          <p:cNvSpPr txBox="1">
            <a:spLocks/>
          </p:cNvSpPr>
          <p:nvPr/>
        </p:nvSpPr>
        <p:spPr>
          <a:xfrm>
            <a:off x="3231969" y="463254"/>
            <a:ext cx="5391149" cy="969068"/>
          </a:xfrm>
          <a:prstGeom prst="rect">
            <a:avLst/>
          </a:prstGeom>
        </p:spPr>
        <p:txBody>
          <a:bodyPr vert="horz" lIns="91440" tIns="45720" rIns="91440" bIns="45720" rtlCol="0">
            <a:normAutofit/>
          </a:bodyPr>
          <a:lstStyle>
            <a:lvl1pPr marL="342900" indent="-3429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1pPr>
            <a:lvl2pPr marL="742950" indent="-28575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2pPr>
            <a:lvl3pPr marL="11430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3pPr>
            <a:lvl4pPr marL="16002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4pPr>
            <a:lvl5pPr marL="20574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Aft>
                <a:spcPts val="600"/>
              </a:spcAft>
              <a:buFont typeface="Arial" panose="020B0604020202020204" pitchFamily="34" charset="0"/>
              <a:buChar char="•"/>
            </a:pPr>
            <a:r>
              <a:rPr lang="en-US" sz="1400" dirty="0">
                <a:latin typeface="+mn-lt"/>
              </a:rPr>
              <a:t>Go to </a:t>
            </a:r>
            <a:r>
              <a:rPr lang="en-US" sz="1400" dirty="0">
                <a:latin typeface="+mn-lt"/>
                <a:hlinkClick r:id="rId4"/>
              </a:rPr>
              <a:t>https://griffith.corefacilities.org</a:t>
            </a:r>
            <a:endParaRPr lang="en-US" sz="1400" dirty="0">
              <a:latin typeface="+mn-lt"/>
            </a:endParaRPr>
          </a:p>
          <a:p>
            <a:pPr indent="-228600" defTabSz="914400">
              <a:lnSpc>
                <a:spcPct val="90000"/>
              </a:lnSpc>
              <a:spcAft>
                <a:spcPts val="600"/>
              </a:spcAft>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348387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43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B40C1-8B5E-4F0D-9C2C-FF448284B02D}"/>
              </a:ext>
            </a:extLst>
          </p:cNvPr>
          <p:cNvSpPr>
            <a:spLocks noGrp="1"/>
          </p:cNvSpPr>
          <p:nvPr>
            <p:ph type="title"/>
          </p:nvPr>
        </p:nvSpPr>
        <p:spPr>
          <a:xfrm>
            <a:off x="480060" y="1555772"/>
            <a:ext cx="2064265" cy="2031956"/>
          </a:xfrm>
          <a:prstGeom prst="ellipse">
            <a:avLst/>
          </a:prstGeom>
          <a:solidFill>
            <a:srgbClr val="C00000"/>
          </a:solidFill>
          <a:ln w="174625" cmpd="thinThick">
            <a:noFill/>
          </a:ln>
        </p:spPr>
        <p:txBody>
          <a:bodyPr vert="horz" lIns="91440" tIns="45720" rIns="91440" bIns="45720" rtlCol="0" anchor="ctr">
            <a:normAutofit/>
          </a:bodyPr>
          <a:lstStyle/>
          <a:p>
            <a:pPr algn="ctr" defTabSz="914400">
              <a:lnSpc>
                <a:spcPct val="90000"/>
              </a:lnSpc>
            </a:pPr>
            <a:r>
              <a:rPr lang="en-US" sz="2000" kern="1200">
                <a:solidFill>
                  <a:srgbClr val="FFFFFF"/>
                </a:solidFill>
                <a:latin typeface="+mj-lt"/>
                <a:ea typeface="+mj-ea"/>
                <a:cs typeface="+mj-cs"/>
              </a:rPr>
              <a:t>Registration (2)</a:t>
            </a:r>
          </a:p>
        </p:txBody>
      </p:sp>
      <p:pic>
        <p:nvPicPr>
          <p:cNvPr id="4" name="Content Placeholder 3">
            <a:extLst>
              <a:ext uri="{FF2B5EF4-FFF2-40B4-BE49-F238E27FC236}">
                <a16:creationId xmlns:a16="http://schemas.microsoft.com/office/drawing/2014/main" id="{DDFEE806-2AC7-4025-AA3F-4CCB30520D9D}"/>
              </a:ext>
            </a:extLst>
          </p:cNvPr>
          <p:cNvPicPr>
            <a:picLocks noGrp="1" noChangeAspect="1"/>
          </p:cNvPicPr>
          <p:nvPr>
            <p:ph idx="1"/>
          </p:nvPr>
        </p:nvPicPr>
        <p:blipFill>
          <a:blip r:embed="rId3"/>
          <a:stretch>
            <a:fillRect/>
          </a:stretch>
        </p:blipFill>
        <p:spPr>
          <a:xfrm>
            <a:off x="3358599" y="721359"/>
            <a:ext cx="4731850" cy="3698240"/>
          </a:xfrm>
          <a:prstGeom prst="rect">
            <a:avLst/>
          </a:prstGeom>
        </p:spPr>
      </p:pic>
    </p:spTree>
    <p:extLst>
      <p:ext uri="{BB962C8B-B14F-4D97-AF65-F5344CB8AC3E}">
        <p14:creationId xmlns:p14="http://schemas.microsoft.com/office/powerpoint/2010/main" val="183632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B89B-7621-4FBB-AAD1-B860DD76C6D6}"/>
              </a:ext>
            </a:extLst>
          </p:cNvPr>
          <p:cNvSpPr>
            <a:spLocks noGrp="1"/>
          </p:cNvSpPr>
          <p:nvPr>
            <p:ph type="title"/>
          </p:nvPr>
        </p:nvSpPr>
        <p:spPr/>
        <p:txBody>
          <a:bodyPr>
            <a:normAutofit/>
          </a:bodyPr>
          <a:lstStyle/>
          <a:p>
            <a:r>
              <a:rPr lang="en-AU" dirty="0"/>
              <a:t>How iLab knows what accounts you can use</a:t>
            </a:r>
          </a:p>
        </p:txBody>
      </p:sp>
      <p:sp>
        <p:nvSpPr>
          <p:cNvPr id="4" name="Rectangle 2">
            <a:extLst>
              <a:ext uri="{FF2B5EF4-FFF2-40B4-BE49-F238E27FC236}">
                <a16:creationId xmlns:a16="http://schemas.microsoft.com/office/drawing/2014/main" id="{9029A19C-6DD9-42DD-AF65-280C23379615}"/>
              </a:ext>
            </a:extLst>
          </p:cNvPr>
          <p:cNvSpPr>
            <a:spLocks noChangeArrowheads="1"/>
          </p:cNvSpPr>
          <p:nvPr/>
        </p:nvSpPr>
        <p:spPr bwMode="auto">
          <a:xfrm>
            <a:off x="1884784" y="1007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5">
            <a:extLst>
              <a:ext uri="{FF2B5EF4-FFF2-40B4-BE49-F238E27FC236}">
                <a16:creationId xmlns:a16="http://schemas.microsoft.com/office/drawing/2014/main" id="{7EA3DDA9-452C-439F-9D1B-B94C6BC356A3}"/>
              </a:ext>
            </a:extLst>
          </p:cNvPr>
          <p:cNvPicPr>
            <a:picLocks noChangeAspect="1"/>
          </p:cNvPicPr>
          <p:nvPr/>
        </p:nvPicPr>
        <p:blipFill>
          <a:blip r:embed="rId3"/>
          <a:stretch>
            <a:fillRect/>
          </a:stretch>
        </p:blipFill>
        <p:spPr>
          <a:xfrm>
            <a:off x="1076422" y="1270953"/>
            <a:ext cx="6341415" cy="3810634"/>
          </a:xfrm>
          <a:prstGeom prst="rect">
            <a:avLst/>
          </a:prstGeom>
        </p:spPr>
      </p:pic>
    </p:spTree>
    <p:extLst>
      <p:ext uri="{BB962C8B-B14F-4D97-AF65-F5344CB8AC3E}">
        <p14:creationId xmlns:p14="http://schemas.microsoft.com/office/powerpoint/2010/main" val="312893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C83F-50A2-4CCE-884B-23F7E0993070}"/>
              </a:ext>
            </a:extLst>
          </p:cNvPr>
          <p:cNvSpPr>
            <a:spLocks noGrp="1"/>
          </p:cNvSpPr>
          <p:nvPr>
            <p:ph type="title"/>
          </p:nvPr>
        </p:nvSpPr>
        <p:spPr/>
        <p:txBody>
          <a:bodyPr/>
          <a:lstStyle/>
          <a:p>
            <a:r>
              <a:rPr lang="en-AU" dirty="0"/>
              <a:t>Navigation</a:t>
            </a:r>
          </a:p>
        </p:txBody>
      </p:sp>
      <p:sp>
        <p:nvSpPr>
          <p:cNvPr id="3" name="Content Placeholder 2">
            <a:extLst>
              <a:ext uri="{FF2B5EF4-FFF2-40B4-BE49-F238E27FC236}">
                <a16:creationId xmlns:a16="http://schemas.microsoft.com/office/drawing/2014/main" id="{853B97EC-95AD-471D-B504-5E1083D9F0C0}"/>
              </a:ext>
            </a:extLst>
          </p:cNvPr>
          <p:cNvSpPr>
            <a:spLocks noGrp="1"/>
          </p:cNvSpPr>
          <p:nvPr>
            <p:ph sz="half" idx="2"/>
          </p:nvPr>
        </p:nvSpPr>
        <p:spPr/>
        <p:txBody>
          <a:bodyPr/>
          <a:lstStyle/>
          <a:p>
            <a:r>
              <a:rPr lang="en-AU" dirty="0"/>
              <a:t>Finding your way around iLab</a:t>
            </a:r>
          </a:p>
          <a:p>
            <a:r>
              <a:rPr lang="en-AU" dirty="0"/>
              <a:t>A quick run through</a:t>
            </a:r>
          </a:p>
        </p:txBody>
      </p:sp>
    </p:spTree>
    <p:extLst>
      <p:ext uri="{BB962C8B-B14F-4D97-AF65-F5344CB8AC3E}">
        <p14:creationId xmlns:p14="http://schemas.microsoft.com/office/powerpoint/2010/main" val="84346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43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B40C1-8B5E-4F0D-9C2C-FF448284B02D}"/>
              </a:ext>
            </a:extLst>
          </p:cNvPr>
          <p:cNvSpPr>
            <a:spLocks noGrp="1"/>
          </p:cNvSpPr>
          <p:nvPr>
            <p:ph type="title"/>
          </p:nvPr>
        </p:nvSpPr>
        <p:spPr>
          <a:xfrm>
            <a:off x="480060" y="1555772"/>
            <a:ext cx="2064265" cy="2031956"/>
          </a:xfrm>
          <a:prstGeom prst="ellipse">
            <a:avLst/>
          </a:prstGeom>
          <a:solidFill>
            <a:srgbClr val="C00000"/>
          </a:solidFill>
          <a:ln w="174625" cmpd="thinThick">
            <a:noFill/>
          </a:ln>
        </p:spPr>
        <p:txBody>
          <a:bodyPr vert="horz" lIns="91440" tIns="45720" rIns="91440" bIns="45720" rtlCol="0" anchor="ctr">
            <a:normAutofit/>
          </a:bodyPr>
          <a:lstStyle/>
          <a:p>
            <a:pPr algn="ctr" defTabSz="914400">
              <a:lnSpc>
                <a:spcPct val="90000"/>
              </a:lnSpc>
            </a:pPr>
            <a:r>
              <a:rPr lang="en-US" sz="2000" dirty="0">
                <a:solidFill>
                  <a:srgbClr val="FFFFFF"/>
                </a:solidFill>
                <a:latin typeface="+mj-lt"/>
                <a:ea typeface="+mj-ea"/>
                <a:cs typeface="+mj-cs"/>
              </a:rPr>
              <a:t>Quick tour</a:t>
            </a:r>
            <a:br>
              <a:rPr lang="en-US" sz="2000" dirty="0">
                <a:solidFill>
                  <a:srgbClr val="FFFFFF"/>
                </a:solidFill>
                <a:latin typeface="+mj-lt"/>
                <a:ea typeface="+mj-ea"/>
                <a:cs typeface="+mj-cs"/>
              </a:rPr>
            </a:br>
            <a:br>
              <a:rPr lang="en-US" sz="2000" dirty="0">
                <a:solidFill>
                  <a:srgbClr val="FFFFFF"/>
                </a:solidFill>
                <a:latin typeface="+mj-lt"/>
                <a:ea typeface="+mj-ea"/>
                <a:cs typeface="+mj-cs"/>
              </a:rPr>
            </a:br>
            <a:r>
              <a:rPr lang="en-US" sz="2000" dirty="0">
                <a:solidFill>
                  <a:srgbClr val="FFFFFF"/>
                </a:solidFill>
                <a:latin typeface="+mj-lt"/>
                <a:ea typeface="+mj-ea"/>
                <a:cs typeface="+mj-cs"/>
              </a:rPr>
              <a:t>Log in to iLab</a:t>
            </a:r>
            <a:endParaRPr lang="en-US" sz="2000" kern="1200" dirty="0">
              <a:solidFill>
                <a:srgbClr val="FFFFFF"/>
              </a:solidFill>
              <a:latin typeface="+mj-lt"/>
              <a:ea typeface="+mj-ea"/>
              <a:cs typeface="+mj-cs"/>
            </a:endParaRPr>
          </a:p>
        </p:txBody>
      </p:sp>
      <p:pic>
        <p:nvPicPr>
          <p:cNvPr id="9" name="Picture 8">
            <a:extLst>
              <a:ext uri="{FF2B5EF4-FFF2-40B4-BE49-F238E27FC236}">
                <a16:creationId xmlns:a16="http://schemas.microsoft.com/office/drawing/2014/main" id="{805F6B4E-4F8E-4D25-86A9-7A0F45786231}"/>
              </a:ext>
            </a:extLst>
          </p:cNvPr>
          <p:cNvPicPr>
            <a:picLocks noChangeAspect="1"/>
          </p:cNvPicPr>
          <p:nvPr/>
        </p:nvPicPr>
        <p:blipFill>
          <a:blip r:embed="rId3"/>
          <a:stretch>
            <a:fillRect/>
          </a:stretch>
        </p:blipFill>
        <p:spPr>
          <a:xfrm>
            <a:off x="3099164" y="867746"/>
            <a:ext cx="5501753" cy="4089141"/>
          </a:xfrm>
          <a:prstGeom prst="rect">
            <a:avLst/>
          </a:prstGeom>
        </p:spPr>
      </p:pic>
      <p:sp>
        <p:nvSpPr>
          <p:cNvPr id="10" name="Content Placeholder 2">
            <a:extLst>
              <a:ext uri="{FF2B5EF4-FFF2-40B4-BE49-F238E27FC236}">
                <a16:creationId xmlns:a16="http://schemas.microsoft.com/office/drawing/2014/main" id="{79384327-6B06-4BCF-92B1-5B8B9E497EA9}"/>
              </a:ext>
            </a:extLst>
          </p:cNvPr>
          <p:cNvSpPr txBox="1">
            <a:spLocks/>
          </p:cNvSpPr>
          <p:nvPr/>
        </p:nvSpPr>
        <p:spPr>
          <a:xfrm>
            <a:off x="3099164" y="383212"/>
            <a:ext cx="5391149" cy="969068"/>
          </a:xfrm>
          <a:prstGeom prst="rect">
            <a:avLst/>
          </a:prstGeom>
        </p:spPr>
        <p:txBody>
          <a:bodyPr vert="horz" lIns="91440" tIns="45720" rIns="91440" bIns="45720" rtlCol="0">
            <a:normAutofit/>
          </a:bodyPr>
          <a:lstStyle>
            <a:lvl1pPr marL="342900" indent="-3429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1pPr>
            <a:lvl2pPr marL="742950" indent="-28575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2pPr>
            <a:lvl3pPr marL="11430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3pPr>
            <a:lvl4pPr marL="16002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4pPr>
            <a:lvl5pPr marL="20574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defTabSz="914400">
              <a:lnSpc>
                <a:spcPct val="90000"/>
              </a:lnSpc>
              <a:spcAft>
                <a:spcPts val="600"/>
              </a:spcAft>
              <a:buNone/>
            </a:pPr>
            <a:r>
              <a:rPr lang="en-US" sz="1400" dirty="0">
                <a:latin typeface="+mn-lt"/>
              </a:rPr>
              <a:t>Go to </a:t>
            </a:r>
            <a:r>
              <a:rPr lang="en-US" sz="1400" dirty="0">
                <a:latin typeface="+mn-lt"/>
                <a:hlinkClick r:id="rId4"/>
              </a:rPr>
              <a:t>https://griffith.corefacilities.org</a:t>
            </a:r>
            <a:endParaRPr lang="en-US" sz="1400" dirty="0">
              <a:latin typeface="+mn-lt"/>
            </a:endParaRPr>
          </a:p>
          <a:p>
            <a:pPr indent="-228600" defTabSz="914400">
              <a:lnSpc>
                <a:spcPct val="90000"/>
              </a:lnSpc>
              <a:spcAft>
                <a:spcPts val="600"/>
              </a:spcAft>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3433249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43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B40C1-8B5E-4F0D-9C2C-FF448284B02D}"/>
              </a:ext>
            </a:extLst>
          </p:cNvPr>
          <p:cNvSpPr>
            <a:spLocks noGrp="1"/>
          </p:cNvSpPr>
          <p:nvPr>
            <p:ph type="title"/>
          </p:nvPr>
        </p:nvSpPr>
        <p:spPr>
          <a:xfrm>
            <a:off x="480060" y="1555772"/>
            <a:ext cx="2064265" cy="2031956"/>
          </a:xfrm>
          <a:prstGeom prst="ellipse">
            <a:avLst/>
          </a:prstGeom>
          <a:solidFill>
            <a:srgbClr val="C00000"/>
          </a:solidFill>
          <a:ln w="174625" cmpd="thinThick">
            <a:noFill/>
          </a:ln>
        </p:spPr>
        <p:txBody>
          <a:bodyPr vert="horz" lIns="91440" tIns="45720" rIns="91440" bIns="45720" rtlCol="0" anchor="ctr">
            <a:normAutofit/>
          </a:bodyPr>
          <a:lstStyle/>
          <a:p>
            <a:pPr algn="ctr" defTabSz="914400">
              <a:lnSpc>
                <a:spcPct val="90000"/>
              </a:lnSpc>
            </a:pPr>
            <a:r>
              <a:rPr lang="en-US" sz="2000" dirty="0">
                <a:solidFill>
                  <a:srgbClr val="FFFFFF"/>
                </a:solidFill>
                <a:latin typeface="+mj-lt"/>
                <a:ea typeface="+mj-ea"/>
                <a:cs typeface="+mj-cs"/>
              </a:rPr>
              <a:t>Quick Tour</a:t>
            </a:r>
            <a:br>
              <a:rPr lang="en-US" sz="2000" dirty="0">
                <a:solidFill>
                  <a:srgbClr val="FFFFFF"/>
                </a:solidFill>
                <a:latin typeface="+mj-lt"/>
                <a:ea typeface="+mj-ea"/>
                <a:cs typeface="+mj-cs"/>
              </a:rPr>
            </a:br>
            <a:br>
              <a:rPr lang="en-US" sz="2000" dirty="0">
                <a:solidFill>
                  <a:srgbClr val="FFFFFF"/>
                </a:solidFill>
                <a:latin typeface="+mj-lt"/>
                <a:ea typeface="+mj-ea"/>
                <a:cs typeface="+mj-cs"/>
              </a:rPr>
            </a:br>
            <a:r>
              <a:rPr lang="en-US" sz="2000" dirty="0">
                <a:solidFill>
                  <a:srgbClr val="FFFFFF"/>
                </a:solidFill>
                <a:latin typeface="+mj-lt"/>
                <a:ea typeface="+mj-ea"/>
                <a:cs typeface="+mj-cs"/>
              </a:rPr>
              <a:t>Carter Researcher</a:t>
            </a:r>
            <a:endParaRPr lang="en-US" sz="2000" kern="1200" dirty="0">
              <a:solidFill>
                <a:srgbClr val="FFFFFF"/>
              </a:solidFill>
              <a:latin typeface="+mj-lt"/>
              <a:ea typeface="+mj-ea"/>
              <a:cs typeface="+mj-cs"/>
            </a:endParaRPr>
          </a:p>
        </p:txBody>
      </p:sp>
      <p:sp>
        <p:nvSpPr>
          <p:cNvPr id="10" name="Content Placeholder 2">
            <a:extLst>
              <a:ext uri="{FF2B5EF4-FFF2-40B4-BE49-F238E27FC236}">
                <a16:creationId xmlns:a16="http://schemas.microsoft.com/office/drawing/2014/main" id="{79384327-6B06-4BCF-92B1-5B8B9E497EA9}"/>
              </a:ext>
            </a:extLst>
          </p:cNvPr>
          <p:cNvSpPr txBox="1">
            <a:spLocks/>
          </p:cNvSpPr>
          <p:nvPr/>
        </p:nvSpPr>
        <p:spPr>
          <a:xfrm>
            <a:off x="3099164" y="383212"/>
            <a:ext cx="5643620" cy="4403392"/>
          </a:xfrm>
          <a:prstGeom prst="rect">
            <a:avLst/>
          </a:prstGeom>
        </p:spPr>
        <p:txBody>
          <a:bodyPr vert="horz" lIns="91440" tIns="45720" rIns="91440" bIns="45720" rtlCol="0">
            <a:normAutofit/>
          </a:bodyPr>
          <a:lstStyle>
            <a:lvl1pPr marL="342900" indent="-3429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1pPr>
            <a:lvl2pPr marL="742950" indent="-28575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2pPr>
            <a:lvl3pPr marL="11430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3pPr>
            <a:lvl4pPr marL="16002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4pPr>
            <a:lvl5pPr marL="20574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defTabSz="914400">
              <a:lnSpc>
                <a:spcPct val="90000"/>
              </a:lnSpc>
              <a:spcAft>
                <a:spcPts val="600"/>
              </a:spcAft>
              <a:buNone/>
            </a:pPr>
            <a:endParaRPr lang="en-US" sz="3200" dirty="0">
              <a:latin typeface="+mn-lt"/>
            </a:endParaRPr>
          </a:p>
          <a:p>
            <a:pPr marL="114300" indent="0" defTabSz="914400">
              <a:lnSpc>
                <a:spcPct val="90000"/>
              </a:lnSpc>
              <a:spcAft>
                <a:spcPts val="600"/>
              </a:spcAft>
              <a:buNone/>
            </a:pPr>
            <a:endParaRPr lang="en-US" sz="3200" dirty="0">
              <a:latin typeface="+mn-lt"/>
            </a:endParaRPr>
          </a:p>
          <a:p>
            <a:pPr marL="114300" indent="0" defTabSz="914400">
              <a:lnSpc>
                <a:spcPct val="90000"/>
              </a:lnSpc>
              <a:spcAft>
                <a:spcPts val="600"/>
              </a:spcAft>
              <a:buNone/>
            </a:pPr>
            <a:r>
              <a:rPr lang="en-US" sz="3200" dirty="0">
                <a:latin typeface="+mn-lt"/>
              </a:rPr>
              <a:t>Log in as </a:t>
            </a:r>
            <a:r>
              <a:rPr lang="en-US" sz="3200" b="1" i="1" dirty="0">
                <a:latin typeface="+mn-lt"/>
              </a:rPr>
              <a:t>Carter Researcher</a:t>
            </a:r>
          </a:p>
          <a:p>
            <a:pPr marL="114300" indent="0" defTabSz="914400">
              <a:lnSpc>
                <a:spcPct val="90000"/>
              </a:lnSpc>
              <a:spcAft>
                <a:spcPts val="600"/>
              </a:spcAft>
              <a:buNone/>
            </a:pPr>
            <a:endParaRPr lang="en-US" sz="3200" dirty="0">
              <a:latin typeface="+mn-lt"/>
            </a:endParaRPr>
          </a:p>
          <a:p>
            <a:pPr marL="114300" indent="0" defTabSz="914400">
              <a:lnSpc>
                <a:spcPct val="90000"/>
              </a:lnSpc>
              <a:spcAft>
                <a:spcPts val="600"/>
              </a:spcAft>
              <a:buNone/>
            </a:pPr>
            <a:r>
              <a:rPr lang="en-US" sz="3200" dirty="0">
                <a:latin typeface="+mn-lt"/>
                <a:hlinkClick r:id="rId3"/>
              </a:rPr>
              <a:t>carter.researcher@ilabx.com</a:t>
            </a:r>
            <a:endParaRPr lang="en-US" sz="3200" dirty="0">
              <a:latin typeface="+mn-lt"/>
            </a:endParaRPr>
          </a:p>
          <a:p>
            <a:pPr marL="114300" indent="0" defTabSz="914400">
              <a:lnSpc>
                <a:spcPct val="90000"/>
              </a:lnSpc>
              <a:spcAft>
                <a:spcPts val="600"/>
              </a:spcAft>
              <a:buNone/>
            </a:pPr>
            <a:endParaRPr lang="en-US" sz="3200" dirty="0">
              <a:latin typeface="+mn-lt"/>
            </a:endParaRPr>
          </a:p>
          <a:p>
            <a:pPr marL="114300" indent="0" defTabSz="914400">
              <a:lnSpc>
                <a:spcPct val="90000"/>
              </a:lnSpc>
              <a:spcAft>
                <a:spcPts val="600"/>
              </a:spcAft>
              <a:buNone/>
            </a:pPr>
            <a:r>
              <a:rPr lang="en-US" sz="3200" dirty="0">
                <a:latin typeface="+mn-lt"/>
              </a:rPr>
              <a:t>Password: </a:t>
            </a:r>
            <a:r>
              <a:rPr lang="en-US" sz="3200" b="1" i="1" dirty="0">
                <a:latin typeface="+mn-lt"/>
              </a:rPr>
              <a:t>Test1234!</a:t>
            </a:r>
          </a:p>
          <a:p>
            <a:pPr indent="-228600" defTabSz="914400">
              <a:lnSpc>
                <a:spcPct val="90000"/>
              </a:lnSpc>
              <a:spcAft>
                <a:spcPts val="600"/>
              </a:spcAft>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285305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5E49-212A-4ED0-ADFB-9FAF5F62B5B5}"/>
              </a:ext>
            </a:extLst>
          </p:cNvPr>
          <p:cNvSpPr>
            <a:spLocks noGrp="1"/>
          </p:cNvSpPr>
          <p:nvPr>
            <p:ph type="title"/>
          </p:nvPr>
        </p:nvSpPr>
        <p:spPr/>
        <p:txBody>
          <a:bodyPr/>
          <a:lstStyle/>
          <a:p>
            <a:r>
              <a:rPr lang="en-AU" dirty="0"/>
              <a:t>Navigation Hamburger!</a:t>
            </a:r>
          </a:p>
        </p:txBody>
      </p:sp>
      <p:sp>
        <p:nvSpPr>
          <p:cNvPr id="3" name="Footer Placeholder 2">
            <a:extLst>
              <a:ext uri="{FF2B5EF4-FFF2-40B4-BE49-F238E27FC236}">
                <a16:creationId xmlns:a16="http://schemas.microsoft.com/office/drawing/2014/main" id="{FDC8C7B3-2855-475D-9789-1A720943C424}"/>
              </a:ext>
            </a:extLst>
          </p:cNvPr>
          <p:cNvSpPr>
            <a:spLocks noGrp="1"/>
          </p:cNvSpPr>
          <p:nvPr>
            <p:ph type="ftr" sz="quarter" idx="10"/>
          </p:nvPr>
        </p:nvSpPr>
        <p:spPr/>
        <p:txBody>
          <a:bodyPr/>
          <a:lstStyle/>
          <a:p>
            <a:r>
              <a:rPr lang="en-US"/>
              <a:t>Coversheets - RIMS Enhancements</a:t>
            </a:r>
            <a:endParaRPr lang="en-US" dirty="0"/>
          </a:p>
        </p:txBody>
      </p:sp>
      <p:sp>
        <p:nvSpPr>
          <p:cNvPr id="4" name="Text Placeholder 3">
            <a:extLst>
              <a:ext uri="{FF2B5EF4-FFF2-40B4-BE49-F238E27FC236}">
                <a16:creationId xmlns:a16="http://schemas.microsoft.com/office/drawing/2014/main" id="{3996D679-FC8C-434F-B384-7C08E22350A4}"/>
              </a:ext>
            </a:extLst>
          </p:cNvPr>
          <p:cNvSpPr>
            <a:spLocks noGrp="1"/>
          </p:cNvSpPr>
          <p:nvPr>
            <p:ph type="body" sz="quarter" idx="11"/>
          </p:nvPr>
        </p:nvSpPr>
        <p:spPr>
          <a:xfrm>
            <a:off x="457200" y="1440000"/>
            <a:ext cx="4282751" cy="2952750"/>
          </a:xfrm>
        </p:spPr>
        <p:txBody>
          <a:bodyPr>
            <a:normAutofit fontScale="77500" lnSpcReduction="20000"/>
          </a:bodyPr>
          <a:lstStyle/>
          <a:p>
            <a:r>
              <a:rPr lang="en-AU" dirty="0"/>
              <a:t>Home</a:t>
            </a:r>
          </a:p>
          <a:p>
            <a:pPr lvl="1"/>
            <a:r>
              <a:rPr lang="en-AU" dirty="0"/>
              <a:t>Recent facilities (cores)</a:t>
            </a:r>
          </a:p>
          <a:p>
            <a:pPr lvl="1"/>
            <a:r>
              <a:rPr lang="en-AU" dirty="0"/>
              <a:t>Unread messages</a:t>
            </a:r>
          </a:p>
          <a:p>
            <a:pPr lvl="1"/>
            <a:r>
              <a:rPr lang="en-AU" dirty="0"/>
              <a:t>Service requests with alerts</a:t>
            </a:r>
          </a:p>
          <a:p>
            <a:r>
              <a:rPr lang="en-AU" dirty="0"/>
              <a:t>Communications</a:t>
            </a:r>
          </a:p>
          <a:p>
            <a:r>
              <a:rPr lang="en-AU" dirty="0"/>
              <a:t>My Groups (labs)</a:t>
            </a:r>
          </a:p>
          <a:p>
            <a:r>
              <a:rPr lang="en-AU" dirty="0"/>
              <a:t>My Reservations (bookings)</a:t>
            </a:r>
          </a:p>
          <a:p>
            <a:r>
              <a:rPr lang="en-AU" dirty="0"/>
              <a:t>View Requests (including group members)</a:t>
            </a:r>
          </a:p>
          <a:p>
            <a:r>
              <a:rPr lang="en-AU" dirty="0"/>
              <a:t>Invoices</a:t>
            </a:r>
          </a:p>
        </p:txBody>
      </p:sp>
      <p:pic>
        <p:nvPicPr>
          <p:cNvPr id="11" name="Picture 10">
            <a:extLst>
              <a:ext uri="{FF2B5EF4-FFF2-40B4-BE49-F238E27FC236}">
                <a16:creationId xmlns:a16="http://schemas.microsoft.com/office/drawing/2014/main" id="{F38E5791-03BB-44A1-A1E7-9EFDC97C068D}"/>
              </a:ext>
            </a:extLst>
          </p:cNvPr>
          <p:cNvPicPr>
            <a:picLocks noChangeAspect="1"/>
          </p:cNvPicPr>
          <p:nvPr/>
        </p:nvPicPr>
        <p:blipFill>
          <a:blip r:embed="rId3"/>
          <a:stretch>
            <a:fillRect/>
          </a:stretch>
        </p:blipFill>
        <p:spPr>
          <a:xfrm>
            <a:off x="4822371" y="292941"/>
            <a:ext cx="4032379" cy="4111965"/>
          </a:xfrm>
          <a:prstGeom prst="rect">
            <a:avLst/>
          </a:prstGeom>
        </p:spPr>
      </p:pic>
    </p:spTree>
    <p:extLst>
      <p:ext uri="{BB962C8B-B14F-4D97-AF65-F5344CB8AC3E}">
        <p14:creationId xmlns:p14="http://schemas.microsoft.com/office/powerpoint/2010/main" val="384989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B9A921-FABC-481D-9EC1-96AF8570E00E}"/>
              </a:ext>
            </a:extLst>
          </p:cNvPr>
          <p:cNvSpPr>
            <a:spLocks noGrp="1"/>
          </p:cNvSpPr>
          <p:nvPr>
            <p:ph type="ftr" sz="quarter" idx="10"/>
          </p:nvPr>
        </p:nvSpPr>
        <p:spPr/>
        <p:txBody>
          <a:bodyPr/>
          <a:lstStyle/>
          <a:p>
            <a:endParaRPr lang="en-US" dirty="0"/>
          </a:p>
        </p:txBody>
      </p:sp>
      <p:sp>
        <p:nvSpPr>
          <p:cNvPr id="4" name="Text Placeholder 3">
            <a:extLst>
              <a:ext uri="{FF2B5EF4-FFF2-40B4-BE49-F238E27FC236}">
                <a16:creationId xmlns:a16="http://schemas.microsoft.com/office/drawing/2014/main" id="{752F4A2A-222F-4313-8E32-149CBCADB597}"/>
              </a:ext>
            </a:extLst>
          </p:cNvPr>
          <p:cNvSpPr>
            <a:spLocks noGrp="1"/>
          </p:cNvSpPr>
          <p:nvPr>
            <p:ph type="body" sz="quarter" idx="11"/>
          </p:nvPr>
        </p:nvSpPr>
        <p:spPr>
          <a:xfrm>
            <a:off x="5131836" y="1916906"/>
            <a:ext cx="3760243" cy="2987675"/>
          </a:xfrm>
        </p:spPr>
        <p:txBody>
          <a:bodyPr>
            <a:normAutofit/>
          </a:bodyPr>
          <a:lstStyle/>
          <a:p>
            <a:pPr marL="0" indent="0">
              <a:buNone/>
            </a:pPr>
            <a:r>
              <a:rPr lang="en-AU" sz="3200" dirty="0"/>
              <a:t>Time for a break!</a:t>
            </a:r>
          </a:p>
          <a:p>
            <a:endParaRPr lang="en-AU" sz="3200" dirty="0"/>
          </a:p>
        </p:txBody>
      </p:sp>
    </p:spTree>
    <p:extLst>
      <p:ext uri="{BB962C8B-B14F-4D97-AF65-F5344CB8AC3E}">
        <p14:creationId xmlns:p14="http://schemas.microsoft.com/office/powerpoint/2010/main" val="39164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6CDF6-D77E-46B6-95B3-809BED72C487}"/>
              </a:ext>
            </a:extLst>
          </p:cNvPr>
          <p:cNvSpPr>
            <a:spLocks noGrp="1"/>
          </p:cNvSpPr>
          <p:nvPr>
            <p:ph type="body" sz="quarter" idx="10"/>
          </p:nvPr>
        </p:nvSpPr>
        <p:spPr/>
        <p:txBody>
          <a:bodyPr/>
          <a:lstStyle/>
          <a:p>
            <a:r>
              <a:rPr lang="en-AU" dirty="0"/>
              <a:t>Working with </a:t>
            </a:r>
            <a:r>
              <a:rPr lang="en-AU" dirty="0" err="1"/>
              <a:t>ADaPT</a:t>
            </a:r>
            <a:r>
              <a:rPr lang="en-AU" dirty="0"/>
              <a:t> 1.0</a:t>
            </a:r>
          </a:p>
        </p:txBody>
      </p:sp>
      <p:sp>
        <p:nvSpPr>
          <p:cNvPr id="3" name="Text Placeholder 2">
            <a:extLst>
              <a:ext uri="{FF2B5EF4-FFF2-40B4-BE49-F238E27FC236}">
                <a16:creationId xmlns:a16="http://schemas.microsoft.com/office/drawing/2014/main" id="{6B109ABC-452E-484A-ADA2-BB4866895A78}"/>
              </a:ext>
            </a:extLst>
          </p:cNvPr>
          <p:cNvSpPr>
            <a:spLocks noGrp="1"/>
          </p:cNvSpPr>
          <p:nvPr>
            <p:ph type="body" sz="quarter" idx="11"/>
          </p:nvPr>
        </p:nvSpPr>
        <p:spPr/>
        <p:txBody>
          <a:bodyPr/>
          <a:lstStyle/>
          <a:p>
            <a:r>
              <a:rPr lang="en-AU" dirty="0"/>
              <a:t>___</a:t>
            </a:r>
          </a:p>
        </p:txBody>
      </p:sp>
    </p:spTree>
    <p:extLst>
      <p:ext uri="{BB962C8B-B14F-4D97-AF65-F5344CB8AC3E}">
        <p14:creationId xmlns:p14="http://schemas.microsoft.com/office/powerpoint/2010/main" val="214426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EC48-E2F2-4130-8C1B-3AFCF3888EF6}"/>
              </a:ext>
            </a:extLst>
          </p:cNvPr>
          <p:cNvSpPr>
            <a:spLocks noGrp="1"/>
          </p:cNvSpPr>
          <p:nvPr>
            <p:ph type="title"/>
          </p:nvPr>
        </p:nvSpPr>
        <p:spPr>
          <a:xfrm>
            <a:off x="457200" y="792000"/>
            <a:ext cx="8229600" cy="3537404"/>
          </a:xfrm>
        </p:spPr>
        <p:txBody>
          <a:bodyPr>
            <a:normAutofit/>
          </a:bodyPr>
          <a:lstStyle/>
          <a:p>
            <a:r>
              <a:rPr lang="en-AU" dirty="0"/>
              <a:t>Requesting </a:t>
            </a:r>
            <a:br>
              <a:rPr lang="en-AU" dirty="0"/>
            </a:br>
            <a:r>
              <a:rPr lang="en-AU" sz="1800" dirty="0"/>
              <a:t> </a:t>
            </a:r>
            <a:br>
              <a:rPr lang="en-AU" dirty="0"/>
            </a:br>
            <a:r>
              <a:rPr lang="en-AU" dirty="0"/>
              <a:t>a Subscription</a:t>
            </a:r>
          </a:p>
        </p:txBody>
      </p:sp>
      <p:sp>
        <p:nvSpPr>
          <p:cNvPr id="3" name="Footer Placeholder 2">
            <a:extLst>
              <a:ext uri="{FF2B5EF4-FFF2-40B4-BE49-F238E27FC236}">
                <a16:creationId xmlns:a16="http://schemas.microsoft.com/office/drawing/2014/main" id="{DBA8A838-2AD9-476E-A6A9-9C5BF7480DBC}"/>
              </a:ext>
            </a:extLst>
          </p:cNvPr>
          <p:cNvSpPr>
            <a:spLocks noGrp="1"/>
          </p:cNvSpPr>
          <p:nvPr>
            <p:ph type="ftr" sz="quarter" idx="10"/>
          </p:nvPr>
        </p:nvSpPr>
        <p:spPr/>
        <p:txBody>
          <a:bodyPr/>
          <a:lstStyle/>
          <a:p>
            <a:r>
              <a:rPr lang="en-US" dirty="0"/>
              <a:t>iLab</a:t>
            </a:r>
          </a:p>
        </p:txBody>
      </p:sp>
    </p:spTree>
    <p:extLst>
      <p:ext uri="{BB962C8B-B14F-4D97-AF65-F5344CB8AC3E}">
        <p14:creationId xmlns:p14="http://schemas.microsoft.com/office/powerpoint/2010/main" val="43829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69" y="424228"/>
            <a:ext cx="8229600" cy="551631"/>
          </a:xfrm>
        </p:spPr>
        <p:txBody>
          <a:bodyPr>
            <a:normAutofit/>
          </a:bodyPr>
          <a:lstStyle/>
          <a:p>
            <a:r>
              <a:rPr lang="en-AU" sz="2400" dirty="0"/>
              <a:t>Agenda</a:t>
            </a:r>
            <a:endParaRPr lang="en-US" sz="2400" dirty="0"/>
          </a:p>
        </p:txBody>
      </p:sp>
      <p:sp>
        <p:nvSpPr>
          <p:cNvPr id="3" name="Content Placeholder 2"/>
          <p:cNvSpPr>
            <a:spLocks noGrp="1"/>
          </p:cNvSpPr>
          <p:nvPr>
            <p:ph idx="1"/>
          </p:nvPr>
        </p:nvSpPr>
        <p:spPr>
          <a:xfrm>
            <a:off x="427003" y="1096510"/>
            <a:ext cx="6524303" cy="3580864"/>
          </a:xfrm>
        </p:spPr>
        <p:txBody>
          <a:bodyPr>
            <a:normAutofit/>
          </a:bodyPr>
          <a:lstStyle/>
          <a:p>
            <a:r>
              <a:rPr lang="en-AU" dirty="0"/>
              <a:t>What is iLab?</a:t>
            </a:r>
          </a:p>
          <a:p>
            <a:r>
              <a:rPr lang="en-AU" dirty="0">
                <a:cs typeface="+mn-cs"/>
              </a:rPr>
              <a:t>Key Terms</a:t>
            </a:r>
          </a:p>
          <a:p>
            <a:r>
              <a:rPr lang="en-AU" dirty="0">
                <a:cs typeface="+mn-cs"/>
              </a:rPr>
              <a:t>Preparing to use iLab</a:t>
            </a:r>
          </a:p>
          <a:p>
            <a:r>
              <a:rPr lang="en-AU" sz="2100" dirty="0">
                <a:cs typeface="+mn-cs"/>
              </a:rPr>
              <a:t>Tools and navigation</a:t>
            </a:r>
          </a:p>
          <a:p>
            <a:pPr lvl="1"/>
            <a:r>
              <a:rPr lang="en-AU" sz="2100" dirty="0"/>
              <a:t>Break</a:t>
            </a:r>
            <a:endParaRPr lang="en-AU" sz="2100" dirty="0">
              <a:cs typeface="+mn-cs"/>
            </a:endParaRPr>
          </a:p>
          <a:p>
            <a:r>
              <a:rPr lang="en-AU" sz="2100" dirty="0"/>
              <a:t>Working with </a:t>
            </a:r>
            <a:r>
              <a:rPr lang="en-AU" sz="2100" dirty="0" err="1"/>
              <a:t>ADaPT</a:t>
            </a:r>
            <a:endParaRPr lang="en-AU" sz="2100" dirty="0"/>
          </a:p>
          <a:p>
            <a:r>
              <a:rPr lang="en-AU" sz="2100" dirty="0"/>
              <a:t>Managing your requests</a:t>
            </a:r>
          </a:p>
          <a:p>
            <a:r>
              <a:rPr lang="en-AU" sz="2100" dirty="0">
                <a:cs typeface="+mn-cs"/>
              </a:rPr>
              <a:t>Help &amp; support</a:t>
            </a:r>
          </a:p>
          <a:p>
            <a:endParaRPr lang="en-AU" sz="2100" dirty="0">
              <a:cs typeface="+mn-cs"/>
            </a:endParaRPr>
          </a:p>
          <a:p>
            <a:endParaRPr lang="en-AU" dirty="0"/>
          </a:p>
          <a:p>
            <a:endParaRPr lang="en-AU" dirty="0"/>
          </a:p>
          <a:p>
            <a:pPr marL="0" indent="0">
              <a:buNone/>
            </a:pPr>
            <a:endParaRPr lang="en-US" dirty="0"/>
          </a:p>
        </p:txBody>
      </p:sp>
    </p:spTree>
    <p:extLst>
      <p:ext uri="{BB962C8B-B14F-4D97-AF65-F5344CB8AC3E}">
        <p14:creationId xmlns:p14="http://schemas.microsoft.com/office/powerpoint/2010/main" val="206811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Requesting a Subscription</a:t>
            </a:r>
          </a:p>
        </p:txBody>
      </p:sp>
      <p:sp>
        <p:nvSpPr>
          <p:cNvPr id="11" name="Text Placeholder 3"/>
          <p:cNvSpPr txBox="1">
            <a:spLocks/>
          </p:cNvSpPr>
          <p:nvPr/>
        </p:nvSpPr>
        <p:spPr>
          <a:xfrm>
            <a:off x="457200" y="1440000"/>
            <a:ext cx="3599497" cy="2952750"/>
          </a:xfrm>
          <a:prstGeom prst="rect">
            <a:avLst/>
          </a:prstGeom>
        </p:spPr>
        <p:txBody>
          <a:bodyPr vert="horz" lIns="0" tIns="0" rIns="0" bIns="0" rtlCol="0">
            <a:normAutofit/>
          </a:bodyPr>
          <a:lstStyle>
            <a:lvl1pPr marL="342900" indent="-3429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1pPr>
            <a:lvl2pPr marL="742950" indent="-28575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2pPr>
            <a:lvl3pPr marL="11430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3pPr>
            <a:lvl4pPr marL="16002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4pPr>
            <a:lvl5pPr marL="20574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400"/>
              <a:t>Navigate to the ADaPT core page and select the Request Services tab.</a:t>
            </a:r>
            <a:r>
              <a:rPr lang="en-US" sz="1400"/>
              <a:t> </a:t>
            </a:r>
          </a:p>
          <a:p>
            <a:endParaRPr lang="en-US" sz="1400"/>
          </a:p>
          <a:p>
            <a:r>
              <a:rPr lang="en-US" sz="1400"/>
              <a:t>Identify the Requestor &amp; Lab the request belongs too.</a:t>
            </a:r>
          </a:p>
          <a:p>
            <a:endParaRPr lang="en-US" sz="1400"/>
          </a:p>
          <a:p>
            <a:r>
              <a:rPr lang="en-US" sz="1400"/>
              <a:t>Complete request form ensure all fields are populated with as much information about the request as possible.</a:t>
            </a:r>
          </a:p>
          <a:p>
            <a:endParaRPr lang="en-US" sz="1400"/>
          </a:p>
          <a:p>
            <a:endParaRPr lang="en-AU" sz="1400"/>
          </a:p>
          <a:p>
            <a:endParaRPr lang="en-AU" sz="1400"/>
          </a:p>
          <a:p>
            <a:endParaRPr lang="en-AU" sz="1400" dirty="0"/>
          </a:p>
        </p:txBody>
      </p:sp>
      <p:pic>
        <p:nvPicPr>
          <p:cNvPr id="12" name="Picture 11"/>
          <p:cNvPicPr/>
          <p:nvPr/>
        </p:nvPicPr>
        <p:blipFill>
          <a:blip r:embed="rId3"/>
          <a:stretch>
            <a:fillRect/>
          </a:stretch>
        </p:blipFill>
        <p:spPr>
          <a:xfrm>
            <a:off x="4056697" y="1440000"/>
            <a:ext cx="4883321" cy="937440"/>
          </a:xfrm>
          <a:prstGeom prst="rect">
            <a:avLst/>
          </a:prstGeom>
        </p:spPr>
      </p:pic>
      <p:pic>
        <p:nvPicPr>
          <p:cNvPr id="13" name="Picture 12"/>
          <p:cNvPicPr/>
          <p:nvPr/>
        </p:nvPicPr>
        <p:blipFill>
          <a:blip r:embed="rId4"/>
          <a:stretch>
            <a:fillRect/>
          </a:stretch>
        </p:blipFill>
        <p:spPr>
          <a:xfrm>
            <a:off x="4056697" y="2456801"/>
            <a:ext cx="4990661" cy="759655"/>
          </a:xfrm>
          <a:prstGeom prst="rect">
            <a:avLst/>
          </a:prstGeom>
        </p:spPr>
      </p:pic>
      <p:pic>
        <p:nvPicPr>
          <p:cNvPr id="16" name="Picture 15"/>
          <p:cNvPicPr/>
          <p:nvPr/>
        </p:nvPicPr>
        <p:blipFill rotWithShape="1">
          <a:blip r:embed="rId5"/>
          <a:srcRect b="75178"/>
          <a:stretch/>
        </p:blipFill>
        <p:spPr>
          <a:xfrm>
            <a:off x="4056697" y="3327582"/>
            <a:ext cx="4990661" cy="1110775"/>
          </a:xfrm>
          <a:prstGeom prst="rect">
            <a:avLst/>
          </a:prstGeom>
        </p:spPr>
      </p:pic>
    </p:spTree>
    <p:extLst>
      <p:ext uri="{BB962C8B-B14F-4D97-AF65-F5344CB8AC3E}">
        <p14:creationId xmlns:p14="http://schemas.microsoft.com/office/powerpoint/2010/main" val="220068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Requesting a Subscription</a:t>
            </a:r>
          </a:p>
        </p:txBody>
      </p:sp>
      <p:sp>
        <p:nvSpPr>
          <p:cNvPr id="4" name="Text Placeholder 3"/>
          <p:cNvSpPr>
            <a:spLocks noGrp="1"/>
          </p:cNvSpPr>
          <p:nvPr>
            <p:ph type="body" sz="quarter" idx="11"/>
          </p:nvPr>
        </p:nvSpPr>
        <p:spPr>
          <a:xfrm>
            <a:off x="457200" y="1440000"/>
            <a:ext cx="3599497" cy="2952750"/>
          </a:xfrm>
        </p:spPr>
        <p:txBody>
          <a:bodyPr>
            <a:normAutofit/>
          </a:bodyPr>
          <a:lstStyle/>
          <a:p>
            <a:r>
              <a:rPr lang="en-AU" sz="1400" dirty="0"/>
              <a:t>Complete Payment Information.</a:t>
            </a:r>
            <a:r>
              <a:rPr lang="en-US" sz="1400" dirty="0"/>
              <a:t> </a:t>
            </a:r>
          </a:p>
          <a:p>
            <a:endParaRPr lang="en-US" sz="1400" dirty="0"/>
          </a:p>
          <a:p>
            <a:r>
              <a:rPr lang="en-US" sz="1400" dirty="0"/>
              <a:t>Select submit request. </a:t>
            </a:r>
          </a:p>
          <a:p>
            <a:endParaRPr lang="en-US" sz="1400" dirty="0"/>
          </a:p>
          <a:p>
            <a:r>
              <a:rPr lang="en-US" sz="1400" dirty="0"/>
              <a:t>Once submitted a page will appear showing you the service id that you can use to refer to the request from now on.</a:t>
            </a:r>
          </a:p>
          <a:p>
            <a:endParaRPr lang="en-US" sz="1400" dirty="0"/>
          </a:p>
          <a:p>
            <a:endParaRPr lang="en-AU" sz="1400" dirty="0"/>
          </a:p>
          <a:p>
            <a:endParaRPr lang="en-AU" sz="1400" dirty="0"/>
          </a:p>
          <a:p>
            <a:endParaRPr lang="en-AU" sz="1400" dirty="0"/>
          </a:p>
        </p:txBody>
      </p:sp>
      <p:pic>
        <p:nvPicPr>
          <p:cNvPr id="9" name="Picture 8"/>
          <p:cNvPicPr/>
          <p:nvPr/>
        </p:nvPicPr>
        <p:blipFill>
          <a:blip r:embed="rId3"/>
          <a:stretch>
            <a:fillRect/>
          </a:stretch>
        </p:blipFill>
        <p:spPr>
          <a:xfrm>
            <a:off x="4142935" y="1263015"/>
            <a:ext cx="4839311" cy="1184764"/>
          </a:xfrm>
          <a:prstGeom prst="rect">
            <a:avLst/>
          </a:prstGeom>
        </p:spPr>
      </p:pic>
      <p:pic>
        <p:nvPicPr>
          <p:cNvPr id="10" name="Picture 9"/>
          <p:cNvPicPr/>
          <p:nvPr/>
        </p:nvPicPr>
        <p:blipFill>
          <a:blip r:embed="rId4"/>
          <a:stretch>
            <a:fillRect/>
          </a:stretch>
        </p:blipFill>
        <p:spPr>
          <a:xfrm>
            <a:off x="4142935" y="2574388"/>
            <a:ext cx="4839311" cy="1899138"/>
          </a:xfrm>
          <a:prstGeom prst="rect">
            <a:avLst/>
          </a:prstGeom>
        </p:spPr>
      </p:pic>
    </p:spTree>
    <p:extLst>
      <p:ext uri="{BB962C8B-B14F-4D97-AF65-F5344CB8AC3E}">
        <p14:creationId xmlns:p14="http://schemas.microsoft.com/office/powerpoint/2010/main" val="210019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EC48-E2F2-4130-8C1B-3AFCF3888EF6}"/>
              </a:ext>
            </a:extLst>
          </p:cNvPr>
          <p:cNvSpPr>
            <a:spLocks noGrp="1"/>
          </p:cNvSpPr>
          <p:nvPr>
            <p:ph type="title"/>
          </p:nvPr>
        </p:nvSpPr>
        <p:spPr>
          <a:xfrm>
            <a:off x="457200" y="791999"/>
            <a:ext cx="8229600" cy="3462759"/>
          </a:xfrm>
        </p:spPr>
        <p:txBody>
          <a:bodyPr>
            <a:normAutofit/>
          </a:bodyPr>
          <a:lstStyle/>
          <a:p>
            <a:r>
              <a:rPr lang="en-AU" dirty="0"/>
              <a:t>Requesting </a:t>
            </a:r>
            <a:br>
              <a:rPr lang="en-AU" dirty="0"/>
            </a:br>
            <a:r>
              <a:rPr lang="en-AU" dirty="0"/>
              <a:t>Consultation </a:t>
            </a:r>
            <a:br>
              <a:rPr lang="en-AU" dirty="0"/>
            </a:br>
            <a:r>
              <a:rPr lang="en-AU" dirty="0"/>
              <a:t>Work</a:t>
            </a:r>
          </a:p>
        </p:txBody>
      </p:sp>
      <p:sp>
        <p:nvSpPr>
          <p:cNvPr id="3" name="Footer Placeholder 2">
            <a:extLst>
              <a:ext uri="{FF2B5EF4-FFF2-40B4-BE49-F238E27FC236}">
                <a16:creationId xmlns:a16="http://schemas.microsoft.com/office/drawing/2014/main" id="{DBA8A838-2AD9-476E-A6A9-9C5BF7480DBC}"/>
              </a:ext>
            </a:extLst>
          </p:cNvPr>
          <p:cNvSpPr>
            <a:spLocks noGrp="1"/>
          </p:cNvSpPr>
          <p:nvPr>
            <p:ph type="ftr" sz="quarter" idx="10"/>
          </p:nvPr>
        </p:nvSpPr>
        <p:spPr/>
        <p:txBody>
          <a:bodyPr/>
          <a:lstStyle/>
          <a:p>
            <a:r>
              <a:rPr lang="en-US" dirty="0"/>
              <a:t>iLab</a:t>
            </a:r>
          </a:p>
        </p:txBody>
      </p:sp>
    </p:spTree>
    <p:extLst>
      <p:ext uri="{BB962C8B-B14F-4D97-AF65-F5344CB8AC3E}">
        <p14:creationId xmlns:p14="http://schemas.microsoft.com/office/powerpoint/2010/main" val="93377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Consultation work</a:t>
            </a:r>
          </a:p>
        </p:txBody>
      </p:sp>
      <p:sp>
        <p:nvSpPr>
          <p:cNvPr id="4" name="Text Placeholder 3"/>
          <p:cNvSpPr>
            <a:spLocks noGrp="1"/>
          </p:cNvSpPr>
          <p:nvPr>
            <p:ph type="body" sz="quarter" idx="11"/>
          </p:nvPr>
        </p:nvSpPr>
        <p:spPr>
          <a:xfrm>
            <a:off x="457200" y="1439999"/>
            <a:ext cx="3599497" cy="3277279"/>
          </a:xfrm>
        </p:spPr>
        <p:txBody>
          <a:bodyPr>
            <a:normAutofit/>
          </a:bodyPr>
          <a:lstStyle/>
          <a:p>
            <a:r>
              <a:rPr lang="en-US" sz="1400" dirty="0"/>
              <a:t>Select the desired Consultancy type from the request services tab and select “initiate request”.</a:t>
            </a:r>
          </a:p>
          <a:p>
            <a:endParaRPr lang="en-US" sz="1400" dirty="0"/>
          </a:p>
          <a:p>
            <a:r>
              <a:rPr lang="en-US" sz="1400" dirty="0"/>
              <a:t>*Note – Read the descriptions carefully and ensure you complete the correct service request*</a:t>
            </a:r>
          </a:p>
          <a:p>
            <a:endParaRPr lang="en-US" sz="1400" dirty="0"/>
          </a:p>
          <a:p>
            <a:r>
              <a:rPr lang="en-US" sz="1400" dirty="0"/>
              <a:t>Identify the Requestor &amp; Lab the request belongs too.</a:t>
            </a:r>
            <a:endParaRPr lang="en-AU" sz="1400" dirty="0"/>
          </a:p>
          <a:p>
            <a:endParaRPr lang="en-AU" sz="1400" dirty="0"/>
          </a:p>
          <a:p>
            <a:endParaRPr lang="en-AU" sz="1400" dirty="0"/>
          </a:p>
        </p:txBody>
      </p:sp>
      <p:pic>
        <p:nvPicPr>
          <p:cNvPr id="6" name="Picture 5"/>
          <p:cNvPicPr>
            <a:picLocks noChangeAspect="1"/>
          </p:cNvPicPr>
          <p:nvPr/>
        </p:nvPicPr>
        <p:blipFill>
          <a:blip r:embed="rId3"/>
          <a:stretch>
            <a:fillRect/>
          </a:stretch>
        </p:blipFill>
        <p:spPr>
          <a:xfrm>
            <a:off x="4056697" y="1247801"/>
            <a:ext cx="5040000" cy="1939226"/>
          </a:xfrm>
          <a:prstGeom prst="rect">
            <a:avLst/>
          </a:prstGeom>
        </p:spPr>
      </p:pic>
      <p:pic>
        <p:nvPicPr>
          <p:cNvPr id="7" name="Picture 6"/>
          <p:cNvPicPr>
            <a:picLocks noChangeAspect="1"/>
          </p:cNvPicPr>
          <p:nvPr/>
        </p:nvPicPr>
        <p:blipFill>
          <a:blip r:embed="rId4"/>
          <a:stretch>
            <a:fillRect/>
          </a:stretch>
        </p:blipFill>
        <p:spPr>
          <a:xfrm>
            <a:off x="4169994" y="3345669"/>
            <a:ext cx="4680000" cy="1063041"/>
          </a:xfrm>
          <a:prstGeom prst="rect">
            <a:avLst/>
          </a:prstGeom>
        </p:spPr>
      </p:pic>
    </p:spTree>
    <p:extLst>
      <p:ext uri="{BB962C8B-B14F-4D97-AF65-F5344CB8AC3E}">
        <p14:creationId xmlns:p14="http://schemas.microsoft.com/office/powerpoint/2010/main" val="174965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Consultation work</a:t>
            </a:r>
          </a:p>
        </p:txBody>
      </p:sp>
      <p:sp>
        <p:nvSpPr>
          <p:cNvPr id="4" name="Text Placeholder 3"/>
          <p:cNvSpPr>
            <a:spLocks noGrp="1"/>
          </p:cNvSpPr>
          <p:nvPr>
            <p:ph type="body" sz="quarter" idx="11"/>
          </p:nvPr>
        </p:nvSpPr>
        <p:spPr>
          <a:xfrm>
            <a:off x="457200" y="1439999"/>
            <a:ext cx="3599497" cy="3277279"/>
          </a:xfrm>
        </p:spPr>
        <p:txBody>
          <a:bodyPr>
            <a:normAutofit lnSpcReduction="10000"/>
          </a:bodyPr>
          <a:lstStyle/>
          <a:p>
            <a:r>
              <a:rPr lang="en-US" sz="1400" dirty="0"/>
              <a:t>Complete request form ensure all fields are populated with as much information about the request as possible.</a:t>
            </a:r>
          </a:p>
          <a:p>
            <a:endParaRPr lang="en-US" sz="1400" dirty="0"/>
          </a:p>
          <a:p>
            <a:r>
              <a:rPr lang="en-US" sz="1400" dirty="0"/>
              <a:t>3D CAD models will be requested at a later date, </a:t>
            </a:r>
            <a:r>
              <a:rPr lang="en-US" sz="1400" dirty="0" err="1"/>
              <a:t>iLabs</a:t>
            </a:r>
            <a:r>
              <a:rPr lang="en-US" sz="1400" dirty="0"/>
              <a:t> does not support CAD file uploads.</a:t>
            </a:r>
          </a:p>
          <a:p>
            <a:endParaRPr lang="en-US" sz="1400" dirty="0"/>
          </a:p>
          <a:p>
            <a:r>
              <a:rPr lang="en-US" sz="1400" dirty="0"/>
              <a:t>*Note – Request forms differ slightly depending on the consultancy type you selected in 1.3.*</a:t>
            </a:r>
          </a:p>
          <a:p>
            <a:endParaRPr lang="en-AU" sz="1400" dirty="0"/>
          </a:p>
          <a:p>
            <a:endParaRPr lang="en-AU" sz="1400" dirty="0"/>
          </a:p>
        </p:txBody>
      </p:sp>
      <p:pic>
        <p:nvPicPr>
          <p:cNvPr id="8" name="Picture 7"/>
          <p:cNvPicPr>
            <a:picLocks noChangeAspect="1"/>
          </p:cNvPicPr>
          <p:nvPr/>
        </p:nvPicPr>
        <p:blipFill rotWithShape="1">
          <a:blip r:embed="rId3"/>
          <a:srcRect t="-1" b="17859"/>
          <a:stretch/>
        </p:blipFill>
        <p:spPr>
          <a:xfrm>
            <a:off x="4315273" y="1360639"/>
            <a:ext cx="4680000" cy="3101486"/>
          </a:xfrm>
          <a:prstGeom prst="rect">
            <a:avLst/>
          </a:prstGeom>
        </p:spPr>
      </p:pic>
    </p:spTree>
    <p:extLst>
      <p:ext uri="{BB962C8B-B14F-4D97-AF65-F5344CB8AC3E}">
        <p14:creationId xmlns:p14="http://schemas.microsoft.com/office/powerpoint/2010/main" val="205277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Consultation work</a:t>
            </a:r>
          </a:p>
        </p:txBody>
      </p:sp>
      <p:sp>
        <p:nvSpPr>
          <p:cNvPr id="4" name="Text Placeholder 3"/>
          <p:cNvSpPr>
            <a:spLocks noGrp="1"/>
          </p:cNvSpPr>
          <p:nvPr>
            <p:ph type="body" sz="quarter" idx="11"/>
          </p:nvPr>
        </p:nvSpPr>
        <p:spPr>
          <a:xfrm>
            <a:off x="457200" y="1439999"/>
            <a:ext cx="3599497" cy="3277279"/>
          </a:xfrm>
        </p:spPr>
        <p:txBody>
          <a:bodyPr>
            <a:normAutofit/>
          </a:bodyPr>
          <a:lstStyle/>
          <a:p>
            <a:r>
              <a:rPr lang="en-US" sz="1400" dirty="0"/>
              <a:t>Complete Payment Information </a:t>
            </a:r>
          </a:p>
          <a:p>
            <a:endParaRPr lang="en-US" sz="1400" dirty="0"/>
          </a:p>
          <a:p>
            <a:r>
              <a:rPr lang="en-US" sz="1400" dirty="0"/>
              <a:t>Select submit request. </a:t>
            </a:r>
          </a:p>
          <a:p>
            <a:endParaRPr lang="en-US" sz="1400" dirty="0"/>
          </a:p>
          <a:p>
            <a:r>
              <a:rPr lang="en-US" sz="1400" dirty="0"/>
              <a:t>Once submitted a page will appear showing you the service id that you can use to refer to the request from now on.</a:t>
            </a:r>
          </a:p>
          <a:p>
            <a:endParaRPr lang="en-AU" sz="1400" dirty="0"/>
          </a:p>
          <a:p>
            <a:endParaRPr lang="en-AU" sz="1400" dirty="0"/>
          </a:p>
        </p:txBody>
      </p:sp>
      <p:pic>
        <p:nvPicPr>
          <p:cNvPr id="8" name="Picture 7"/>
          <p:cNvPicPr>
            <a:picLocks noChangeAspect="1"/>
          </p:cNvPicPr>
          <p:nvPr/>
        </p:nvPicPr>
        <p:blipFill>
          <a:blip r:embed="rId3"/>
          <a:stretch>
            <a:fillRect/>
          </a:stretch>
        </p:blipFill>
        <p:spPr>
          <a:xfrm>
            <a:off x="4332364" y="1541367"/>
            <a:ext cx="4680000" cy="1000880"/>
          </a:xfrm>
          <a:prstGeom prst="rect">
            <a:avLst/>
          </a:prstGeom>
        </p:spPr>
      </p:pic>
      <p:pic>
        <p:nvPicPr>
          <p:cNvPr id="9" name="Picture 8"/>
          <p:cNvPicPr>
            <a:picLocks noChangeAspect="1"/>
          </p:cNvPicPr>
          <p:nvPr/>
        </p:nvPicPr>
        <p:blipFill rotWithShape="1">
          <a:blip r:embed="rId4"/>
          <a:srcRect t="39236"/>
          <a:stretch/>
        </p:blipFill>
        <p:spPr>
          <a:xfrm>
            <a:off x="4332364" y="2722975"/>
            <a:ext cx="4680000" cy="1350179"/>
          </a:xfrm>
          <a:prstGeom prst="rect">
            <a:avLst/>
          </a:prstGeom>
        </p:spPr>
      </p:pic>
    </p:spTree>
    <p:extLst>
      <p:ext uri="{BB962C8B-B14F-4D97-AF65-F5344CB8AC3E}">
        <p14:creationId xmlns:p14="http://schemas.microsoft.com/office/powerpoint/2010/main" val="344923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43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B40C1-8B5E-4F0D-9C2C-FF448284B02D}"/>
              </a:ext>
            </a:extLst>
          </p:cNvPr>
          <p:cNvSpPr>
            <a:spLocks noGrp="1"/>
          </p:cNvSpPr>
          <p:nvPr>
            <p:ph type="title"/>
          </p:nvPr>
        </p:nvSpPr>
        <p:spPr>
          <a:xfrm>
            <a:off x="480060" y="1555772"/>
            <a:ext cx="2064265" cy="2031956"/>
          </a:xfrm>
          <a:prstGeom prst="ellipse">
            <a:avLst/>
          </a:prstGeom>
          <a:solidFill>
            <a:srgbClr val="C00000"/>
          </a:solidFill>
          <a:ln w="174625" cmpd="thinThick">
            <a:noFill/>
          </a:ln>
        </p:spPr>
        <p:txBody>
          <a:bodyPr vert="horz" lIns="91440" tIns="45720" rIns="91440" bIns="45720" rtlCol="0" anchor="ctr">
            <a:normAutofit/>
          </a:bodyPr>
          <a:lstStyle/>
          <a:p>
            <a:pPr algn="ctr" defTabSz="914400">
              <a:lnSpc>
                <a:spcPct val="90000"/>
              </a:lnSpc>
            </a:pPr>
            <a:r>
              <a:rPr lang="en-US" sz="2000" dirty="0">
                <a:solidFill>
                  <a:srgbClr val="FFFFFF"/>
                </a:solidFill>
                <a:latin typeface="+mj-lt"/>
                <a:ea typeface="+mj-ea"/>
                <a:cs typeface="+mj-cs"/>
              </a:rPr>
              <a:t>Requesting a build</a:t>
            </a:r>
            <a:br>
              <a:rPr lang="en-US" sz="2000" dirty="0">
                <a:solidFill>
                  <a:srgbClr val="FFFFFF"/>
                </a:solidFill>
                <a:latin typeface="+mj-lt"/>
                <a:ea typeface="+mj-ea"/>
                <a:cs typeface="+mj-cs"/>
              </a:rPr>
            </a:br>
            <a:br>
              <a:rPr lang="en-US" sz="2000" dirty="0">
                <a:solidFill>
                  <a:srgbClr val="FFFFFF"/>
                </a:solidFill>
                <a:latin typeface="+mj-lt"/>
                <a:ea typeface="+mj-ea"/>
                <a:cs typeface="+mj-cs"/>
              </a:rPr>
            </a:br>
            <a:r>
              <a:rPr lang="en-US" sz="2000" dirty="0">
                <a:solidFill>
                  <a:srgbClr val="FFFFFF"/>
                </a:solidFill>
                <a:latin typeface="+mj-lt"/>
                <a:ea typeface="+mj-ea"/>
                <a:cs typeface="+mj-cs"/>
              </a:rPr>
              <a:t>Exercise</a:t>
            </a:r>
            <a:endParaRPr lang="en-US" sz="2000" kern="1200" dirty="0">
              <a:solidFill>
                <a:srgbClr val="FFFFFF"/>
              </a:solidFill>
              <a:latin typeface="+mj-lt"/>
              <a:ea typeface="+mj-ea"/>
              <a:cs typeface="+mj-cs"/>
            </a:endParaRPr>
          </a:p>
        </p:txBody>
      </p:sp>
      <p:sp>
        <p:nvSpPr>
          <p:cNvPr id="7" name="Content Placeholder 2">
            <a:extLst>
              <a:ext uri="{FF2B5EF4-FFF2-40B4-BE49-F238E27FC236}">
                <a16:creationId xmlns:a16="http://schemas.microsoft.com/office/drawing/2014/main" id="{4679C4FF-AE89-49F8-BA41-82E21ACB9634}"/>
              </a:ext>
            </a:extLst>
          </p:cNvPr>
          <p:cNvSpPr txBox="1">
            <a:spLocks/>
          </p:cNvSpPr>
          <p:nvPr/>
        </p:nvSpPr>
        <p:spPr>
          <a:xfrm>
            <a:off x="2817845" y="535612"/>
            <a:ext cx="6077339" cy="4260323"/>
          </a:xfrm>
          <a:prstGeom prst="rect">
            <a:avLst/>
          </a:prstGeom>
        </p:spPr>
        <p:txBody>
          <a:bodyPr vert="horz" lIns="91440" tIns="45720" rIns="91440" bIns="45720" rtlCol="0">
            <a:normAutofit/>
          </a:bodyPr>
          <a:lstStyle>
            <a:lvl1pPr marL="342900" indent="-3429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mn-cs"/>
              </a:defRPr>
            </a:lvl1pPr>
            <a:lvl2pPr marL="742950" indent="-28575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2pPr>
            <a:lvl3pPr marL="11430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3pPr>
            <a:lvl4pPr marL="16002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4pPr>
            <a:lvl5pPr marL="2057400" indent="-228600" algn="l" defTabSz="457200" rtl="0" eaLnBrk="1" latinLnBrk="0" hangingPunct="1">
              <a:lnSpc>
                <a:spcPct val="140000"/>
              </a:lnSpc>
              <a:spcBef>
                <a:spcPts val="0"/>
              </a:spcBef>
              <a:buFont typeface="Wingdings" charset="2"/>
              <a:buChar char="§"/>
              <a:defRPr sz="20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defTabSz="914400">
              <a:lnSpc>
                <a:spcPct val="90000"/>
              </a:lnSpc>
              <a:spcAft>
                <a:spcPts val="600"/>
              </a:spcAft>
              <a:buNone/>
            </a:pPr>
            <a:r>
              <a:rPr lang="en-AU" sz="2800" dirty="0">
                <a:latin typeface="+mn-lt"/>
              </a:rPr>
              <a:t>1. </a:t>
            </a:r>
            <a:r>
              <a:rPr lang="pl-PL" sz="2800" dirty="0">
                <a:latin typeface="+mn-lt"/>
              </a:rPr>
              <a:t>Go to </a:t>
            </a:r>
            <a:r>
              <a:rPr lang="pl-PL" sz="2800" dirty="0">
                <a:latin typeface="+mn-lt"/>
                <a:hlinkClick r:id="rId3"/>
              </a:rPr>
              <a:t>https://griffith.corefacilities.org</a:t>
            </a:r>
            <a:br>
              <a:rPr lang="en-AU" sz="2800" dirty="0">
                <a:latin typeface="+mn-lt"/>
              </a:rPr>
            </a:br>
            <a:endParaRPr lang="en-AU" sz="2800" dirty="0">
              <a:latin typeface="+mn-lt"/>
            </a:endParaRPr>
          </a:p>
          <a:p>
            <a:pPr marL="114300" indent="0" defTabSz="914400">
              <a:lnSpc>
                <a:spcPct val="90000"/>
              </a:lnSpc>
              <a:spcAft>
                <a:spcPts val="600"/>
              </a:spcAft>
              <a:buNone/>
            </a:pPr>
            <a:r>
              <a:rPr lang="en-US" sz="2800" dirty="0">
                <a:latin typeface="+mn-lt"/>
              </a:rPr>
              <a:t>2. Log in as </a:t>
            </a:r>
            <a:r>
              <a:rPr lang="en-US" sz="2800" b="1" i="1" dirty="0">
                <a:latin typeface="+mn-lt"/>
              </a:rPr>
              <a:t>Carter Researcher</a:t>
            </a:r>
          </a:p>
          <a:p>
            <a:pPr marL="514350" lvl="1" indent="0" defTabSz="914400">
              <a:lnSpc>
                <a:spcPct val="90000"/>
              </a:lnSpc>
              <a:spcAft>
                <a:spcPts val="600"/>
              </a:spcAft>
              <a:buNone/>
            </a:pPr>
            <a:r>
              <a:rPr lang="en-US" sz="2800" dirty="0">
                <a:latin typeface="+mn-lt"/>
                <a:hlinkClick r:id="rId4"/>
              </a:rPr>
              <a:t>carter.researcher@ilabx.com</a:t>
            </a:r>
            <a:endParaRPr lang="en-US" sz="2800" dirty="0">
              <a:latin typeface="+mn-lt"/>
            </a:endParaRPr>
          </a:p>
          <a:p>
            <a:pPr marL="514350" lvl="1" indent="0" defTabSz="914400">
              <a:lnSpc>
                <a:spcPct val="90000"/>
              </a:lnSpc>
              <a:spcAft>
                <a:spcPts val="600"/>
              </a:spcAft>
              <a:buNone/>
            </a:pPr>
            <a:r>
              <a:rPr lang="en-US" sz="2800" dirty="0">
                <a:latin typeface="+mn-lt"/>
              </a:rPr>
              <a:t>Password: </a:t>
            </a:r>
            <a:r>
              <a:rPr lang="en-US" sz="2800" b="1" i="1" dirty="0">
                <a:latin typeface="+mn-lt"/>
              </a:rPr>
              <a:t>Test1234!</a:t>
            </a:r>
          </a:p>
          <a:p>
            <a:pPr marL="114300" indent="0" defTabSz="914400">
              <a:lnSpc>
                <a:spcPct val="90000"/>
              </a:lnSpc>
              <a:spcAft>
                <a:spcPts val="600"/>
              </a:spcAft>
              <a:buNone/>
            </a:pPr>
            <a:endParaRPr lang="en-US" sz="2800" b="1" i="1" dirty="0">
              <a:latin typeface="+mn-lt"/>
            </a:endParaRPr>
          </a:p>
          <a:p>
            <a:pPr marL="114300" indent="0" defTabSz="914400">
              <a:lnSpc>
                <a:spcPct val="90000"/>
              </a:lnSpc>
              <a:spcAft>
                <a:spcPts val="600"/>
              </a:spcAft>
              <a:buNone/>
            </a:pPr>
            <a:r>
              <a:rPr lang="en-US" sz="2800" dirty="0">
                <a:latin typeface="+mn-lt"/>
              </a:rPr>
              <a:t>3. Go to </a:t>
            </a:r>
            <a:r>
              <a:rPr lang="en-AU" sz="2800" dirty="0">
                <a:latin typeface="+mn-lt"/>
                <a:hlinkClick r:id="rId5"/>
              </a:rPr>
              <a:t>h</a:t>
            </a:r>
            <a:r>
              <a:rPr lang="en-AU" sz="2800" dirty="0">
                <a:latin typeface="+mn-lt"/>
                <a:hlinkClick r:id="rId5"/>
              </a:rPr>
              <a:t>ttps://griffith.corefacilities.org/sc/4497/adapt</a:t>
            </a:r>
            <a:endParaRPr lang="en-US" sz="1200" dirty="0">
              <a:latin typeface="+mn-lt"/>
            </a:endParaRPr>
          </a:p>
        </p:txBody>
      </p:sp>
    </p:spTree>
    <p:extLst>
      <p:ext uri="{BB962C8B-B14F-4D97-AF65-F5344CB8AC3E}">
        <p14:creationId xmlns:p14="http://schemas.microsoft.com/office/powerpoint/2010/main" val="89346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a Build </a:t>
            </a:r>
          </a:p>
        </p:txBody>
      </p:sp>
      <p:sp>
        <p:nvSpPr>
          <p:cNvPr id="4" name="Text Placeholder 3"/>
          <p:cNvSpPr>
            <a:spLocks noGrp="1"/>
          </p:cNvSpPr>
          <p:nvPr>
            <p:ph type="body" sz="quarter" idx="11"/>
          </p:nvPr>
        </p:nvSpPr>
        <p:spPr>
          <a:xfrm>
            <a:off x="457200" y="1360639"/>
            <a:ext cx="3599497" cy="3277279"/>
          </a:xfrm>
        </p:spPr>
        <p:txBody>
          <a:bodyPr>
            <a:normAutofit/>
          </a:bodyPr>
          <a:lstStyle/>
          <a:p>
            <a:r>
              <a:rPr lang="en-US" sz="1400" dirty="0"/>
              <a:t>Select the desired request from the request services tab and select “initiate request”.</a:t>
            </a:r>
          </a:p>
          <a:p>
            <a:endParaRPr lang="en-US" sz="1400" dirty="0"/>
          </a:p>
          <a:p>
            <a:r>
              <a:rPr lang="en-US" sz="1400" dirty="0"/>
              <a:t>*Note – Read the descriptions carefully and ensure you complete the correct service request*</a:t>
            </a:r>
          </a:p>
          <a:p>
            <a:endParaRPr lang="en-US" sz="1400" dirty="0"/>
          </a:p>
          <a:p>
            <a:r>
              <a:rPr lang="en-US" sz="1400" dirty="0"/>
              <a:t>Identify the Requestor &amp; Lab the request belongs too.</a:t>
            </a:r>
          </a:p>
          <a:p>
            <a:endParaRPr lang="en-AU" sz="1400" dirty="0"/>
          </a:p>
          <a:p>
            <a:endParaRPr lang="en-AU" sz="1400" dirty="0"/>
          </a:p>
        </p:txBody>
      </p:sp>
      <p:pic>
        <p:nvPicPr>
          <p:cNvPr id="6" name="Picture 5"/>
          <p:cNvPicPr>
            <a:picLocks noChangeAspect="1"/>
          </p:cNvPicPr>
          <p:nvPr/>
        </p:nvPicPr>
        <p:blipFill>
          <a:blip r:embed="rId3"/>
          <a:stretch>
            <a:fillRect/>
          </a:stretch>
        </p:blipFill>
        <p:spPr>
          <a:xfrm>
            <a:off x="4293415" y="1360639"/>
            <a:ext cx="4680000" cy="1480710"/>
          </a:xfrm>
          <a:prstGeom prst="rect">
            <a:avLst/>
          </a:prstGeom>
        </p:spPr>
      </p:pic>
      <p:pic>
        <p:nvPicPr>
          <p:cNvPr id="7" name="Picture 6"/>
          <p:cNvPicPr>
            <a:picLocks noChangeAspect="1"/>
          </p:cNvPicPr>
          <p:nvPr/>
        </p:nvPicPr>
        <p:blipFill>
          <a:blip r:embed="rId4"/>
          <a:stretch>
            <a:fillRect/>
          </a:stretch>
        </p:blipFill>
        <p:spPr>
          <a:xfrm>
            <a:off x="4293415" y="2939782"/>
            <a:ext cx="4680000" cy="1063040"/>
          </a:xfrm>
          <a:prstGeom prst="rect">
            <a:avLst/>
          </a:prstGeom>
        </p:spPr>
      </p:pic>
    </p:spTree>
    <p:extLst>
      <p:ext uri="{BB962C8B-B14F-4D97-AF65-F5344CB8AC3E}">
        <p14:creationId xmlns:p14="http://schemas.microsoft.com/office/powerpoint/2010/main" val="120175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a Build </a:t>
            </a:r>
          </a:p>
        </p:txBody>
      </p:sp>
      <p:sp>
        <p:nvSpPr>
          <p:cNvPr id="4" name="Text Placeholder 3"/>
          <p:cNvSpPr>
            <a:spLocks noGrp="1"/>
          </p:cNvSpPr>
          <p:nvPr>
            <p:ph type="body" sz="quarter" idx="11"/>
          </p:nvPr>
        </p:nvSpPr>
        <p:spPr>
          <a:xfrm>
            <a:off x="457200" y="1360639"/>
            <a:ext cx="3599497" cy="3277279"/>
          </a:xfrm>
        </p:spPr>
        <p:txBody>
          <a:bodyPr>
            <a:normAutofit lnSpcReduction="10000"/>
          </a:bodyPr>
          <a:lstStyle/>
          <a:p>
            <a:r>
              <a:rPr lang="en-US" sz="1400" dirty="0"/>
              <a:t>Complete request form ensure all fields are populated with as much information about the request as possible.</a:t>
            </a:r>
          </a:p>
          <a:p>
            <a:endParaRPr lang="en-US" sz="1400" dirty="0"/>
          </a:p>
          <a:p>
            <a:r>
              <a:rPr lang="en-US" sz="1400" dirty="0"/>
              <a:t>3D CAD models will be requested at a later date, </a:t>
            </a:r>
            <a:r>
              <a:rPr lang="en-US" sz="1400" dirty="0" err="1"/>
              <a:t>iLabs</a:t>
            </a:r>
            <a:r>
              <a:rPr lang="en-US" sz="1400" dirty="0"/>
              <a:t> does not support CAD file uploads.</a:t>
            </a:r>
          </a:p>
          <a:p>
            <a:endParaRPr lang="en-US" sz="1400" dirty="0"/>
          </a:p>
          <a:p>
            <a:r>
              <a:rPr lang="en-US" sz="1400" dirty="0"/>
              <a:t>*Note – Request forms differ slightly depending on the request type you selected in 1.3.*</a:t>
            </a:r>
          </a:p>
          <a:p>
            <a:endParaRPr lang="en-AU" sz="1400" dirty="0"/>
          </a:p>
          <a:p>
            <a:endParaRPr lang="en-AU" sz="1400" dirty="0"/>
          </a:p>
        </p:txBody>
      </p:sp>
      <p:pic>
        <p:nvPicPr>
          <p:cNvPr id="8" name="Picture 7"/>
          <p:cNvPicPr>
            <a:picLocks noChangeAspect="1"/>
          </p:cNvPicPr>
          <p:nvPr/>
        </p:nvPicPr>
        <p:blipFill rotWithShape="1">
          <a:blip r:embed="rId3"/>
          <a:srcRect b="31256"/>
          <a:stretch/>
        </p:blipFill>
        <p:spPr>
          <a:xfrm>
            <a:off x="4225050" y="1360640"/>
            <a:ext cx="4680000" cy="2852438"/>
          </a:xfrm>
          <a:prstGeom prst="rect">
            <a:avLst/>
          </a:prstGeom>
        </p:spPr>
      </p:pic>
    </p:spTree>
    <p:extLst>
      <p:ext uri="{BB962C8B-B14F-4D97-AF65-F5344CB8AC3E}">
        <p14:creationId xmlns:p14="http://schemas.microsoft.com/office/powerpoint/2010/main" val="345531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a Build </a:t>
            </a:r>
          </a:p>
        </p:txBody>
      </p:sp>
      <p:sp>
        <p:nvSpPr>
          <p:cNvPr id="4" name="Text Placeholder 3"/>
          <p:cNvSpPr>
            <a:spLocks noGrp="1"/>
          </p:cNvSpPr>
          <p:nvPr>
            <p:ph type="body" sz="quarter" idx="11"/>
          </p:nvPr>
        </p:nvSpPr>
        <p:spPr>
          <a:xfrm>
            <a:off x="457200" y="1360639"/>
            <a:ext cx="3599497" cy="3277279"/>
          </a:xfrm>
        </p:spPr>
        <p:txBody>
          <a:bodyPr>
            <a:normAutofit/>
          </a:bodyPr>
          <a:lstStyle/>
          <a:p>
            <a:r>
              <a:rPr lang="en-US" sz="1400" dirty="0"/>
              <a:t>Please do not adjust the values in the line items as these are for the core to quote the value of the request.</a:t>
            </a:r>
          </a:p>
          <a:p>
            <a:pPr marL="0" indent="0">
              <a:buNone/>
            </a:pPr>
            <a:endParaRPr lang="en-AU" sz="1400" dirty="0"/>
          </a:p>
          <a:p>
            <a:r>
              <a:rPr lang="en-AU" sz="1400" dirty="0"/>
              <a:t>Complete Payment Information </a:t>
            </a:r>
          </a:p>
        </p:txBody>
      </p:sp>
      <p:pic>
        <p:nvPicPr>
          <p:cNvPr id="5" name="Picture 4"/>
          <p:cNvPicPr>
            <a:picLocks noChangeAspect="1"/>
          </p:cNvPicPr>
          <p:nvPr/>
        </p:nvPicPr>
        <p:blipFill>
          <a:blip r:embed="rId3"/>
          <a:stretch>
            <a:fillRect/>
          </a:stretch>
        </p:blipFill>
        <p:spPr>
          <a:xfrm>
            <a:off x="4378874" y="1360639"/>
            <a:ext cx="4680000" cy="1462412"/>
          </a:xfrm>
          <a:prstGeom prst="rect">
            <a:avLst/>
          </a:prstGeom>
        </p:spPr>
      </p:pic>
      <p:pic>
        <p:nvPicPr>
          <p:cNvPr id="6" name="Picture 5"/>
          <p:cNvPicPr>
            <a:picLocks noChangeAspect="1"/>
          </p:cNvPicPr>
          <p:nvPr/>
        </p:nvPicPr>
        <p:blipFill>
          <a:blip r:embed="rId4"/>
          <a:stretch>
            <a:fillRect/>
          </a:stretch>
        </p:blipFill>
        <p:spPr>
          <a:xfrm>
            <a:off x="4378874" y="2918262"/>
            <a:ext cx="4680000" cy="1000880"/>
          </a:xfrm>
          <a:prstGeom prst="rect">
            <a:avLst/>
          </a:prstGeom>
        </p:spPr>
      </p:pic>
    </p:spTree>
    <p:extLst>
      <p:ext uri="{BB962C8B-B14F-4D97-AF65-F5344CB8AC3E}">
        <p14:creationId xmlns:p14="http://schemas.microsoft.com/office/powerpoint/2010/main" val="246810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DEB1-4D06-479B-AA10-8E2065518E41}"/>
              </a:ext>
            </a:extLst>
          </p:cNvPr>
          <p:cNvSpPr>
            <a:spLocks noGrp="1"/>
          </p:cNvSpPr>
          <p:nvPr>
            <p:ph type="title"/>
          </p:nvPr>
        </p:nvSpPr>
        <p:spPr>
          <a:xfrm>
            <a:off x="571500" y="602493"/>
            <a:ext cx="3985902" cy="994173"/>
          </a:xfrm>
        </p:spPr>
        <p:txBody>
          <a:bodyPr vert="horz" lIns="91440" tIns="45720" rIns="91440" bIns="45720" rtlCol="0" anchor="ctr">
            <a:normAutofit/>
          </a:bodyPr>
          <a:lstStyle/>
          <a:p>
            <a:pPr defTabSz="914400">
              <a:lnSpc>
                <a:spcPct val="90000"/>
              </a:lnSpc>
            </a:pPr>
            <a:r>
              <a:rPr lang="en-US" sz="4400" dirty="0">
                <a:solidFill>
                  <a:schemeClr val="tx1"/>
                </a:solidFill>
                <a:latin typeface="+mj-lt"/>
                <a:ea typeface="+mj-ea"/>
                <a:cs typeface="+mj-cs"/>
              </a:rPr>
              <a:t>What is iLab?</a:t>
            </a:r>
          </a:p>
        </p:txBody>
      </p:sp>
      <p:sp>
        <p:nvSpPr>
          <p:cNvPr id="4" name="Text Placeholder 3">
            <a:extLst>
              <a:ext uri="{FF2B5EF4-FFF2-40B4-BE49-F238E27FC236}">
                <a16:creationId xmlns:a16="http://schemas.microsoft.com/office/drawing/2014/main" id="{E806216E-0E7A-4CF2-A0F1-A25164E1E526}"/>
              </a:ext>
            </a:extLst>
          </p:cNvPr>
          <p:cNvSpPr>
            <a:spLocks noGrp="1"/>
          </p:cNvSpPr>
          <p:nvPr>
            <p:ph type="body" sz="quarter" idx="11"/>
          </p:nvPr>
        </p:nvSpPr>
        <p:spPr>
          <a:xfrm>
            <a:off x="248674" y="1556533"/>
            <a:ext cx="4625651" cy="3133325"/>
          </a:xfrm>
        </p:spPr>
        <p:txBody>
          <a:bodyPr vert="horz" lIns="91440" tIns="45720" rIns="91440" bIns="45720" rtlCol="0" anchor="t">
            <a:normAutofit fontScale="92500" lnSpcReduction="20000"/>
          </a:bodyPr>
          <a:lstStyle/>
          <a:p>
            <a:pPr indent="-228600" defTabSz="914400">
              <a:lnSpc>
                <a:spcPct val="90000"/>
              </a:lnSpc>
              <a:buFont typeface="Arial" panose="020B0604020202020204" pitchFamily="34" charset="0"/>
              <a:buChar char="•"/>
            </a:pPr>
            <a:r>
              <a:rPr lang="en-US" dirty="0"/>
              <a:t>A tool designed to support labs and shared resource facilities</a:t>
            </a:r>
          </a:p>
          <a:p>
            <a:pPr indent="-228600" defTabSz="914400">
              <a:lnSpc>
                <a:spcPct val="90000"/>
              </a:lnSpc>
              <a:buFont typeface="Arial" panose="020B0604020202020204" pitchFamily="34" charset="0"/>
              <a:buChar char="•"/>
            </a:pPr>
            <a:endParaRPr lang="en-US" dirty="0"/>
          </a:p>
          <a:p>
            <a:pPr indent="-228600" defTabSz="914400">
              <a:lnSpc>
                <a:spcPct val="90000"/>
              </a:lnSpc>
              <a:buFont typeface="Arial" panose="020B0604020202020204" pitchFamily="34" charset="0"/>
              <a:buChar char="•"/>
            </a:pPr>
            <a:r>
              <a:rPr lang="en-US" dirty="0"/>
              <a:t>Uses calendars for booking time with equipment and technical staff</a:t>
            </a:r>
          </a:p>
          <a:p>
            <a:pPr indent="-228600" defTabSz="914400">
              <a:lnSpc>
                <a:spcPct val="90000"/>
              </a:lnSpc>
              <a:buFont typeface="Arial" panose="020B0604020202020204" pitchFamily="34" charset="0"/>
              <a:buChar char="•"/>
            </a:pPr>
            <a:endParaRPr lang="en-US" dirty="0"/>
          </a:p>
          <a:p>
            <a:pPr indent="-228600" defTabSz="914400">
              <a:lnSpc>
                <a:spcPct val="90000"/>
              </a:lnSpc>
              <a:buFont typeface="Arial" panose="020B0604020202020204" pitchFamily="34" charset="0"/>
              <a:buChar char="•"/>
            </a:pPr>
            <a:r>
              <a:rPr lang="en-US" dirty="0"/>
              <a:t>Controls access to sensitive or validated equipment</a:t>
            </a:r>
          </a:p>
          <a:p>
            <a:pPr indent="-228600" defTabSz="914400">
              <a:lnSpc>
                <a:spcPct val="90000"/>
              </a:lnSpc>
              <a:buFont typeface="Arial" panose="020B0604020202020204" pitchFamily="34" charset="0"/>
              <a:buChar char="•"/>
            </a:pPr>
            <a:endParaRPr lang="en-US" dirty="0"/>
          </a:p>
          <a:p>
            <a:pPr indent="-228600" defTabSz="914400">
              <a:lnSpc>
                <a:spcPct val="90000"/>
              </a:lnSpc>
              <a:buFont typeface="Arial" panose="020B0604020202020204" pitchFamily="34" charset="0"/>
              <a:buChar char="•"/>
            </a:pPr>
            <a:r>
              <a:rPr lang="en-US" dirty="0"/>
              <a:t>Manage project requests which track time and billing</a:t>
            </a:r>
          </a:p>
          <a:p>
            <a:pPr indent="-228600" defTabSz="914400">
              <a:lnSpc>
                <a:spcPct val="90000"/>
              </a:lnSpc>
              <a:buFont typeface="Arial" panose="020B0604020202020204" pitchFamily="34" charset="0"/>
              <a:buChar char="•"/>
            </a:pPr>
            <a:endParaRPr lang="en-US" dirty="0"/>
          </a:p>
          <a:p>
            <a:pPr indent="-228600" defTabSz="914400">
              <a:lnSpc>
                <a:spcPct val="90000"/>
              </a:lnSpc>
              <a:buFont typeface="Arial" panose="020B0604020202020204" pitchFamily="34" charset="0"/>
              <a:buChar char="•"/>
            </a:pPr>
            <a:r>
              <a:rPr lang="en-US" dirty="0"/>
              <a:t>Manages on-hand inventory in the facilities</a:t>
            </a: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a:extLst>
              <a:ext uri="{FF2B5EF4-FFF2-40B4-BE49-F238E27FC236}">
                <a16:creationId xmlns:a16="http://schemas.microsoft.com/office/drawing/2014/main" id="{9E18D2CE-FE30-479C-A886-073080C53BC5}"/>
              </a:ext>
            </a:extLst>
          </p:cNvPr>
          <p:cNvPicPr>
            <a:picLocks noGrp="1" noChangeAspect="1"/>
          </p:cNvPicPr>
          <p:nvPr>
            <p:ph type="pic" sz="quarter" idx="12"/>
          </p:nvPr>
        </p:nvPicPr>
        <p:blipFill rotWithShape="1">
          <a:blip r:embed="rId3"/>
          <a:srcRect l="2162" r="1606"/>
          <a:stretch/>
        </p:blipFill>
        <p:spPr>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72499888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a Build </a:t>
            </a:r>
          </a:p>
        </p:txBody>
      </p:sp>
      <p:sp>
        <p:nvSpPr>
          <p:cNvPr id="4" name="Text Placeholder 3"/>
          <p:cNvSpPr>
            <a:spLocks noGrp="1"/>
          </p:cNvSpPr>
          <p:nvPr>
            <p:ph type="body" sz="quarter" idx="11"/>
          </p:nvPr>
        </p:nvSpPr>
        <p:spPr>
          <a:xfrm>
            <a:off x="457200" y="1360639"/>
            <a:ext cx="3599497" cy="3277279"/>
          </a:xfrm>
        </p:spPr>
        <p:txBody>
          <a:bodyPr>
            <a:normAutofit/>
          </a:bodyPr>
          <a:lstStyle/>
          <a:p>
            <a:r>
              <a:rPr lang="en-US" sz="1400" dirty="0"/>
              <a:t>Select submit request. </a:t>
            </a:r>
          </a:p>
          <a:p>
            <a:endParaRPr lang="en-US" sz="1400" dirty="0"/>
          </a:p>
          <a:p>
            <a:r>
              <a:rPr lang="en-US" sz="1400" dirty="0"/>
              <a:t>Once submitted a page will appear showing you the service id that you can use to refer to the request from now on.</a:t>
            </a:r>
          </a:p>
          <a:p>
            <a:endParaRPr lang="en-US" sz="1400" dirty="0"/>
          </a:p>
          <a:p>
            <a:r>
              <a:rPr lang="en-US" sz="1400" dirty="0"/>
              <a:t>The Core will review your request and cost up the job. You will be notified when the Quotation is ready to be reviewed. </a:t>
            </a:r>
          </a:p>
        </p:txBody>
      </p:sp>
      <p:pic>
        <p:nvPicPr>
          <p:cNvPr id="7" name="Picture 6"/>
          <p:cNvPicPr>
            <a:picLocks noChangeAspect="1"/>
          </p:cNvPicPr>
          <p:nvPr/>
        </p:nvPicPr>
        <p:blipFill>
          <a:blip r:embed="rId3"/>
          <a:stretch>
            <a:fillRect/>
          </a:stretch>
        </p:blipFill>
        <p:spPr>
          <a:xfrm>
            <a:off x="4319053" y="1360639"/>
            <a:ext cx="4680000" cy="2241708"/>
          </a:xfrm>
          <a:prstGeom prst="rect">
            <a:avLst/>
          </a:prstGeom>
        </p:spPr>
      </p:pic>
      <p:pic>
        <p:nvPicPr>
          <p:cNvPr id="8" name="Picture 7"/>
          <p:cNvPicPr/>
          <p:nvPr/>
        </p:nvPicPr>
        <p:blipFill>
          <a:blip r:embed="rId4"/>
          <a:stretch>
            <a:fillRect/>
          </a:stretch>
        </p:blipFill>
        <p:spPr>
          <a:xfrm>
            <a:off x="6416200" y="3761055"/>
            <a:ext cx="1695450" cy="438150"/>
          </a:xfrm>
          <a:prstGeom prst="rect">
            <a:avLst/>
          </a:prstGeom>
        </p:spPr>
      </p:pic>
    </p:spTree>
    <p:extLst>
      <p:ext uri="{BB962C8B-B14F-4D97-AF65-F5344CB8AC3E}">
        <p14:creationId xmlns:p14="http://schemas.microsoft.com/office/powerpoint/2010/main" val="4006089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a Build </a:t>
            </a:r>
          </a:p>
        </p:txBody>
      </p:sp>
      <p:sp>
        <p:nvSpPr>
          <p:cNvPr id="4" name="Text Placeholder 3"/>
          <p:cNvSpPr>
            <a:spLocks noGrp="1"/>
          </p:cNvSpPr>
          <p:nvPr>
            <p:ph type="body" sz="quarter" idx="11"/>
          </p:nvPr>
        </p:nvSpPr>
        <p:spPr>
          <a:xfrm>
            <a:off x="457200" y="1360639"/>
            <a:ext cx="3599497" cy="3277279"/>
          </a:xfrm>
        </p:spPr>
        <p:txBody>
          <a:bodyPr>
            <a:normAutofit/>
          </a:bodyPr>
          <a:lstStyle/>
          <a:p>
            <a:r>
              <a:rPr lang="en-US" sz="1400" dirty="0"/>
              <a:t>To find the quotation expand the request in the list by clicking the small arrow on the left of the row.</a:t>
            </a:r>
          </a:p>
          <a:p>
            <a:endParaRPr lang="en-US" sz="1400" dirty="0"/>
          </a:p>
          <a:p>
            <a:r>
              <a:rPr lang="en-US" sz="1400" dirty="0"/>
              <a:t>Once expanded navigate to attachments and URL’s to find the PDF quotation </a:t>
            </a:r>
          </a:p>
          <a:p>
            <a:endParaRPr lang="en-US" sz="1400" dirty="0"/>
          </a:p>
          <a:p>
            <a:r>
              <a:rPr lang="en-US" sz="1400" dirty="0"/>
              <a:t>Reply to the quotation by selecting “agree” or “disagree” in the status column of the request.</a:t>
            </a:r>
          </a:p>
        </p:txBody>
      </p:sp>
      <p:pic>
        <p:nvPicPr>
          <p:cNvPr id="5" name="Picture 4"/>
          <p:cNvPicPr>
            <a:picLocks noChangeAspect="1"/>
          </p:cNvPicPr>
          <p:nvPr/>
        </p:nvPicPr>
        <p:blipFill>
          <a:blip r:embed="rId3"/>
          <a:stretch>
            <a:fillRect/>
          </a:stretch>
        </p:blipFill>
        <p:spPr>
          <a:xfrm>
            <a:off x="4216503" y="1360639"/>
            <a:ext cx="4680000" cy="2108463"/>
          </a:xfrm>
          <a:prstGeom prst="rect">
            <a:avLst/>
          </a:prstGeom>
        </p:spPr>
      </p:pic>
      <p:pic>
        <p:nvPicPr>
          <p:cNvPr id="6" name="Picture 5"/>
          <p:cNvPicPr/>
          <p:nvPr/>
        </p:nvPicPr>
        <p:blipFill>
          <a:blip r:embed="rId4"/>
          <a:stretch>
            <a:fillRect/>
          </a:stretch>
        </p:blipFill>
        <p:spPr>
          <a:xfrm>
            <a:off x="5708778" y="3737094"/>
            <a:ext cx="1695450" cy="438150"/>
          </a:xfrm>
          <a:prstGeom prst="rect">
            <a:avLst/>
          </a:prstGeom>
        </p:spPr>
      </p:pic>
    </p:spTree>
    <p:extLst>
      <p:ext uri="{BB962C8B-B14F-4D97-AF65-F5344CB8AC3E}">
        <p14:creationId xmlns:p14="http://schemas.microsoft.com/office/powerpoint/2010/main" val="113759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0"/>
            <a:ext cx="6513342" cy="568639"/>
          </a:xfrm>
        </p:spPr>
        <p:txBody>
          <a:bodyPr>
            <a:normAutofit/>
          </a:bodyPr>
          <a:lstStyle/>
          <a:p>
            <a:r>
              <a:rPr lang="en-AU" dirty="0"/>
              <a:t>Requesting a Build </a:t>
            </a:r>
          </a:p>
        </p:txBody>
      </p:sp>
      <p:sp>
        <p:nvSpPr>
          <p:cNvPr id="4" name="Text Placeholder 3"/>
          <p:cNvSpPr>
            <a:spLocks noGrp="1"/>
          </p:cNvSpPr>
          <p:nvPr>
            <p:ph type="body" sz="quarter" idx="11"/>
          </p:nvPr>
        </p:nvSpPr>
        <p:spPr>
          <a:xfrm>
            <a:off x="457200" y="1360639"/>
            <a:ext cx="3599497" cy="3277279"/>
          </a:xfrm>
        </p:spPr>
        <p:txBody>
          <a:bodyPr>
            <a:normAutofit/>
          </a:bodyPr>
          <a:lstStyle/>
          <a:p>
            <a:r>
              <a:rPr lang="en-US" sz="1400" dirty="0"/>
              <a:t>Once quotation has been accepted the job will be processed through the ADAPT institute. </a:t>
            </a:r>
            <a:r>
              <a:rPr lang="en-US" sz="1400" dirty="0" err="1"/>
              <a:t>iLabs</a:t>
            </a:r>
            <a:r>
              <a:rPr lang="en-US" sz="1400" dirty="0"/>
              <a:t> will update you with its progress.</a:t>
            </a:r>
            <a:endParaRPr lang="en-AU" sz="1400" dirty="0"/>
          </a:p>
        </p:txBody>
      </p:sp>
    </p:spTree>
    <p:extLst>
      <p:ext uri="{BB962C8B-B14F-4D97-AF65-F5344CB8AC3E}">
        <p14:creationId xmlns:p14="http://schemas.microsoft.com/office/powerpoint/2010/main" val="22612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56D2F-7FA5-4037-80C0-5EED6A4573C0}"/>
              </a:ext>
            </a:extLst>
          </p:cNvPr>
          <p:cNvSpPr>
            <a:spLocks noGrp="1"/>
          </p:cNvSpPr>
          <p:nvPr>
            <p:ph type="body" sz="quarter" idx="10"/>
          </p:nvPr>
        </p:nvSpPr>
        <p:spPr/>
        <p:txBody>
          <a:bodyPr/>
          <a:lstStyle/>
          <a:p>
            <a:r>
              <a:rPr lang="en-AU" sz="3600" dirty="0"/>
              <a:t>Managing your requests</a:t>
            </a:r>
          </a:p>
        </p:txBody>
      </p:sp>
      <p:sp>
        <p:nvSpPr>
          <p:cNvPr id="3" name="Text Placeholder 2">
            <a:extLst>
              <a:ext uri="{FF2B5EF4-FFF2-40B4-BE49-F238E27FC236}">
                <a16:creationId xmlns:a16="http://schemas.microsoft.com/office/drawing/2014/main" id="{BCAED328-CCA4-4238-92F3-09ACB63DD423}"/>
              </a:ext>
            </a:extLst>
          </p:cNvPr>
          <p:cNvSpPr>
            <a:spLocks noGrp="1"/>
          </p:cNvSpPr>
          <p:nvPr>
            <p:ph type="body" sz="quarter" idx="11"/>
          </p:nvPr>
        </p:nvSpPr>
        <p:spPr/>
        <p:txBody>
          <a:bodyPr/>
          <a:lstStyle/>
          <a:p>
            <a:r>
              <a:rPr lang="en-AU" dirty="0"/>
              <a:t>Some tips</a:t>
            </a:r>
          </a:p>
        </p:txBody>
      </p:sp>
    </p:spTree>
    <p:extLst>
      <p:ext uri="{BB962C8B-B14F-4D97-AF65-F5344CB8AC3E}">
        <p14:creationId xmlns:p14="http://schemas.microsoft.com/office/powerpoint/2010/main" val="166306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DCE9-0396-4AE7-A572-C9BFCBB6C754}"/>
              </a:ext>
            </a:extLst>
          </p:cNvPr>
          <p:cNvSpPr>
            <a:spLocks noGrp="1"/>
          </p:cNvSpPr>
          <p:nvPr>
            <p:ph type="title"/>
          </p:nvPr>
        </p:nvSpPr>
        <p:spPr/>
        <p:txBody>
          <a:bodyPr>
            <a:normAutofit fontScale="90000"/>
          </a:bodyPr>
          <a:lstStyle/>
          <a:p>
            <a:r>
              <a:rPr lang="en-AU" dirty="0"/>
              <a:t>A few tips</a:t>
            </a:r>
            <a:br>
              <a:rPr lang="en-AU" dirty="0"/>
            </a:br>
            <a:endParaRPr lang="en-AU" dirty="0"/>
          </a:p>
        </p:txBody>
      </p:sp>
      <p:sp>
        <p:nvSpPr>
          <p:cNvPr id="3" name="Content Placeholder 2">
            <a:extLst>
              <a:ext uri="{FF2B5EF4-FFF2-40B4-BE49-F238E27FC236}">
                <a16:creationId xmlns:a16="http://schemas.microsoft.com/office/drawing/2014/main" id="{57C95E6F-496D-4716-84D0-D634A7D48CBE}"/>
              </a:ext>
            </a:extLst>
          </p:cNvPr>
          <p:cNvSpPr>
            <a:spLocks noGrp="1"/>
          </p:cNvSpPr>
          <p:nvPr>
            <p:ph idx="1"/>
          </p:nvPr>
        </p:nvSpPr>
        <p:spPr/>
        <p:txBody>
          <a:bodyPr/>
          <a:lstStyle/>
          <a:p>
            <a:r>
              <a:rPr lang="en-AU" dirty="0"/>
              <a:t>Job status – see handout</a:t>
            </a:r>
          </a:p>
          <a:p>
            <a:r>
              <a:rPr lang="en-AU" dirty="0"/>
              <a:t>PI’s can view the status of lab member requests using ‘View Requests’</a:t>
            </a:r>
          </a:p>
          <a:p>
            <a:r>
              <a:rPr lang="en-AU" dirty="0"/>
              <a:t>Timeline view</a:t>
            </a:r>
          </a:p>
          <a:p>
            <a:r>
              <a:rPr lang="en-AU" dirty="0"/>
              <a:t>Managing your lab (time permitting)</a:t>
            </a:r>
          </a:p>
          <a:p>
            <a:endParaRPr lang="en-AU" dirty="0"/>
          </a:p>
        </p:txBody>
      </p:sp>
    </p:spTree>
    <p:extLst>
      <p:ext uri="{BB962C8B-B14F-4D97-AF65-F5344CB8AC3E}">
        <p14:creationId xmlns:p14="http://schemas.microsoft.com/office/powerpoint/2010/main" val="2530172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D092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007084-C773-4527-A434-B0247951368B}"/>
              </a:ext>
            </a:extLst>
          </p:cNvPr>
          <p:cNvSpPr>
            <a:spLocks noGrp="1"/>
          </p:cNvSpPr>
          <p:nvPr>
            <p:ph type="body" sz="quarter" idx="10"/>
          </p:nvPr>
        </p:nvSpPr>
        <p:spPr/>
        <p:txBody>
          <a:bodyPr/>
          <a:lstStyle/>
          <a:p>
            <a:r>
              <a:rPr lang="en-AU" sz="3200" dirty="0"/>
              <a:t>Help &amp; Support</a:t>
            </a:r>
          </a:p>
        </p:txBody>
      </p:sp>
    </p:spTree>
    <p:extLst>
      <p:ext uri="{BB962C8B-B14F-4D97-AF65-F5344CB8AC3E}">
        <p14:creationId xmlns:p14="http://schemas.microsoft.com/office/powerpoint/2010/main" val="217776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44DA-5F7B-4D03-AFC2-D4A1C5E251BE}"/>
              </a:ext>
            </a:extLst>
          </p:cNvPr>
          <p:cNvSpPr>
            <a:spLocks noGrp="1"/>
          </p:cNvSpPr>
          <p:nvPr>
            <p:ph type="title"/>
          </p:nvPr>
        </p:nvSpPr>
        <p:spPr/>
        <p:txBody>
          <a:bodyPr/>
          <a:lstStyle/>
          <a:p>
            <a:r>
              <a:rPr lang="en-AU" dirty="0"/>
              <a:t>How to get help &amp; training material</a:t>
            </a:r>
          </a:p>
        </p:txBody>
      </p:sp>
      <p:sp>
        <p:nvSpPr>
          <p:cNvPr id="3" name="Content Placeholder 2">
            <a:extLst>
              <a:ext uri="{FF2B5EF4-FFF2-40B4-BE49-F238E27FC236}">
                <a16:creationId xmlns:a16="http://schemas.microsoft.com/office/drawing/2014/main" id="{9001DA0F-2453-4A4D-B50D-9D3173F119C7}"/>
              </a:ext>
            </a:extLst>
          </p:cNvPr>
          <p:cNvSpPr>
            <a:spLocks noGrp="1"/>
          </p:cNvSpPr>
          <p:nvPr>
            <p:ph idx="1"/>
          </p:nvPr>
        </p:nvSpPr>
        <p:spPr>
          <a:xfrm>
            <a:off x="457200" y="1440000"/>
            <a:ext cx="8229600" cy="3486563"/>
          </a:xfrm>
        </p:spPr>
        <p:txBody>
          <a:bodyPr>
            <a:normAutofit fontScale="92500" lnSpcReduction="20000"/>
          </a:bodyPr>
          <a:lstStyle/>
          <a:p>
            <a:r>
              <a:rPr lang="en-AU" dirty="0"/>
              <a:t>Help</a:t>
            </a:r>
          </a:p>
          <a:p>
            <a:pPr lvl="1"/>
            <a:r>
              <a:rPr lang="en-AU" dirty="0"/>
              <a:t>Visit web iLab web sites for guides, FAQ’s and more</a:t>
            </a:r>
          </a:p>
          <a:p>
            <a:pPr lvl="1"/>
            <a:r>
              <a:rPr lang="en-AU" dirty="0"/>
              <a:t>Ask your facility staff</a:t>
            </a:r>
          </a:p>
          <a:p>
            <a:pPr lvl="1"/>
            <a:r>
              <a:rPr lang="en-AU" dirty="0"/>
              <a:t>Request labs, accounts etc to be created from </a:t>
            </a:r>
            <a:r>
              <a:rPr lang="en-AU" b="1" i="1" dirty="0"/>
              <a:t>Dorlene Bradshaw</a:t>
            </a:r>
          </a:p>
          <a:p>
            <a:pPr lvl="1"/>
            <a:r>
              <a:rPr lang="en-AU" dirty="0"/>
              <a:t>Click on the Help button in iLab – </a:t>
            </a:r>
            <a:r>
              <a:rPr lang="en-AU" i="1" u="sng" dirty="0"/>
              <a:t>Don’t submit tickets</a:t>
            </a:r>
            <a:r>
              <a:rPr lang="en-AU" dirty="0"/>
              <a:t>.</a:t>
            </a:r>
          </a:p>
          <a:p>
            <a:pPr lvl="1"/>
            <a:endParaRPr lang="en-AU" dirty="0"/>
          </a:p>
          <a:p>
            <a:r>
              <a:rPr lang="en-AU" dirty="0"/>
              <a:t>Training</a:t>
            </a:r>
          </a:p>
          <a:p>
            <a:pPr lvl="1"/>
            <a:r>
              <a:rPr lang="en-AU" dirty="0"/>
              <a:t>Visit iLab web sites</a:t>
            </a:r>
          </a:p>
          <a:p>
            <a:pPr lvl="1"/>
            <a:r>
              <a:rPr lang="en-AU" dirty="0"/>
              <a:t>For PI’s and facility staff - </a:t>
            </a:r>
            <a:r>
              <a:rPr lang="en-AU" dirty="0">
                <a:hlinkClick r:id="rId3"/>
              </a:rPr>
              <a:t>https://help.ilab.agilent.com/51282-webinars/351712-upcoming-webinars</a:t>
            </a:r>
            <a:endParaRPr lang="en-AU" dirty="0"/>
          </a:p>
          <a:p>
            <a:pPr lvl="1"/>
            <a:endParaRPr lang="en-AU" dirty="0"/>
          </a:p>
          <a:p>
            <a:pPr lvl="1"/>
            <a:endParaRPr lang="en-AU" dirty="0"/>
          </a:p>
        </p:txBody>
      </p:sp>
    </p:spTree>
    <p:extLst>
      <p:ext uri="{BB962C8B-B14F-4D97-AF65-F5344CB8AC3E}">
        <p14:creationId xmlns:p14="http://schemas.microsoft.com/office/powerpoint/2010/main" val="1560198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E909-BF24-4FAC-85F1-D97C4CF5BCB3}"/>
              </a:ext>
            </a:extLst>
          </p:cNvPr>
          <p:cNvSpPr>
            <a:spLocks noGrp="1"/>
          </p:cNvSpPr>
          <p:nvPr>
            <p:ph type="title"/>
          </p:nvPr>
        </p:nvSpPr>
        <p:spPr/>
        <p:txBody>
          <a:bodyPr/>
          <a:lstStyle/>
          <a:p>
            <a:r>
              <a:rPr lang="en-AU" dirty="0"/>
              <a:t>Key terms and concepts</a:t>
            </a:r>
          </a:p>
        </p:txBody>
      </p:sp>
      <p:sp>
        <p:nvSpPr>
          <p:cNvPr id="4" name="Footer Placeholder 3">
            <a:extLst>
              <a:ext uri="{FF2B5EF4-FFF2-40B4-BE49-F238E27FC236}">
                <a16:creationId xmlns:a16="http://schemas.microsoft.com/office/drawing/2014/main" id="{18F9847B-1420-43E6-A870-2AC947D16E7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0782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00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DE7C-7C17-42FE-A9AB-B45B4CA06157}"/>
              </a:ext>
            </a:extLst>
          </p:cNvPr>
          <p:cNvSpPr>
            <a:spLocks noGrp="1"/>
          </p:cNvSpPr>
          <p:nvPr>
            <p:ph type="title"/>
          </p:nvPr>
        </p:nvSpPr>
        <p:spPr>
          <a:xfrm>
            <a:off x="571500" y="602493"/>
            <a:ext cx="3985902" cy="994173"/>
          </a:xfrm>
        </p:spPr>
        <p:txBody>
          <a:bodyPr vert="horz" lIns="91440" tIns="45720" rIns="91440" bIns="45720" rtlCol="0" anchor="ctr">
            <a:normAutofit/>
          </a:bodyPr>
          <a:lstStyle/>
          <a:p>
            <a:pPr defTabSz="914400">
              <a:lnSpc>
                <a:spcPct val="90000"/>
              </a:lnSpc>
            </a:pPr>
            <a:r>
              <a:rPr lang="en-US" sz="3700" kern="1200">
                <a:solidFill>
                  <a:schemeClr val="tx1"/>
                </a:solidFill>
                <a:latin typeface="+mj-lt"/>
                <a:ea typeface="+mj-ea"/>
                <a:cs typeface="+mj-cs"/>
              </a:rPr>
              <a:t>Key terms - entities</a:t>
            </a:r>
          </a:p>
        </p:txBody>
      </p:sp>
      <p:sp>
        <p:nvSpPr>
          <p:cNvPr id="4" name="Text Placeholder 3">
            <a:extLst>
              <a:ext uri="{FF2B5EF4-FFF2-40B4-BE49-F238E27FC236}">
                <a16:creationId xmlns:a16="http://schemas.microsoft.com/office/drawing/2014/main" id="{40C2F019-4DA8-47F1-8C9A-4B841B46D156}"/>
              </a:ext>
            </a:extLst>
          </p:cNvPr>
          <p:cNvSpPr>
            <a:spLocks noGrp="1"/>
          </p:cNvSpPr>
          <p:nvPr>
            <p:ph type="body" sz="quarter" idx="11"/>
          </p:nvPr>
        </p:nvSpPr>
        <p:spPr>
          <a:xfrm>
            <a:off x="571500" y="1455576"/>
            <a:ext cx="4365585" cy="3194148"/>
          </a:xfrm>
        </p:spPr>
        <p:txBody>
          <a:bodyPr vert="horz" lIns="91440" tIns="45720" rIns="91440" bIns="45720" rtlCol="0" anchor="t">
            <a:normAutofit fontScale="92500" lnSpcReduction="20000"/>
          </a:bodyPr>
          <a:lstStyle/>
          <a:p>
            <a:pPr indent="-228600" defTabSz="914400">
              <a:lnSpc>
                <a:spcPct val="90000"/>
              </a:lnSpc>
              <a:spcAft>
                <a:spcPts val="600"/>
              </a:spcAft>
              <a:buFont typeface="Arial" panose="020B0604020202020204" pitchFamily="34" charset="0"/>
              <a:buChar char="•"/>
            </a:pPr>
            <a:r>
              <a:rPr lang="en-US" sz="1400" b="1" dirty="0">
                <a:latin typeface="+mn-lt"/>
              </a:rPr>
              <a:t>Institution:</a:t>
            </a:r>
            <a:r>
              <a:rPr lang="en-US" sz="1400" dirty="0">
                <a:latin typeface="+mn-lt"/>
              </a:rPr>
              <a:t> the overall </a:t>
            </a:r>
            <a:r>
              <a:rPr lang="en-US" sz="1400" dirty="0" err="1">
                <a:latin typeface="+mn-lt"/>
              </a:rPr>
              <a:t>organisation</a:t>
            </a:r>
            <a:r>
              <a:rPr lang="en-US" sz="1400" dirty="0">
                <a:latin typeface="+mn-lt"/>
              </a:rPr>
              <a:t> </a:t>
            </a:r>
            <a:r>
              <a:rPr lang="en-US" sz="1400" dirty="0" err="1">
                <a:latin typeface="+mn-lt"/>
              </a:rPr>
              <a:t>ie</a:t>
            </a:r>
            <a:r>
              <a:rPr lang="en-US" sz="1400" dirty="0">
                <a:latin typeface="+mn-lt"/>
              </a:rPr>
              <a:t> Griffith University. </a:t>
            </a:r>
          </a:p>
          <a:p>
            <a:pPr indent="-228600" defTabSz="914400">
              <a:lnSpc>
                <a:spcPct val="90000"/>
              </a:lnSpc>
              <a:spcAft>
                <a:spcPts val="600"/>
              </a:spcAft>
              <a:buFont typeface="Arial" panose="020B0604020202020204" pitchFamily="34" charset="0"/>
              <a:buChar char="•"/>
            </a:pPr>
            <a:endParaRPr lang="en-US" sz="1400" dirty="0">
              <a:latin typeface="+mn-lt"/>
            </a:endParaRPr>
          </a:p>
          <a:p>
            <a:pPr indent="-228600" defTabSz="914400">
              <a:lnSpc>
                <a:spcPct val="90000"/>
              </a:lnSpc>
              <a:spcAft>
                <a:spcPts val="600"/>
              </a:spcAft>
              <a:buFont typeface="Arial" panose="020B0604020202020204" pitchFamily="34" charset="0"/>
              <a:buChar char="•"/>
            </a:pPr>
            <a:r>
              <a:rPr lang="en-US" sz="1400" b="1" dirty="0">
                <a:latin typeface="+mn-lt"/>
              </a:rPr>
              <a:t>Core Facility:</a:t>
            </a:r>
            <a:r>
              <a:rPr lang="en-US" sz="1400" dirty="0">
                <a:latin typeface="+mn-lt"/>
              </a:rPr>
              <a:t> an entity that offers services or access to resources in the university. In iLab, each Facility (Core, for short) has an online store-front that customers can use to identify the offerings available and directly order products/services. </a:t>
            </a:r>
            <a:br>
              <a:rPr lang="en-US" sz="1400" dirty="0">
                <a:latin typeface="+mn-lt"/>
              </a:rPr>
            </a:br>
            <a:endParaRPr lang="en-US" sz="1400" dirty="0">
              <a:latin typeface="+mn-lt"/>
            </a:endParaRPr>
          </a:p>
          <a:p>
            <a:pPr indent="-228600" defTabSz="914400">
              <a:lnSpc>
                <a:spcPct val="90000"/>
              </a:lnSpc>
              <a:spcAft>
                <a:spcPts val="600"/>
              </a:spcAft>
              <a:buFont typeface="Arial" panose="020B0604020202020204" pitchFamily="34" charset="0"/>
              <a:buChar char="•"/>
            </a:pPr>
            <a:r>
              <a:rPr lang="en-US" sz="1400" b="1" dirty="0">
                <a:latin typeface="+mn-lt"/>
              </a:rPr>
              <a:t>Lab/Group</a:t>
            </a:r>
            <a:r>
              <a:rPr lang="en-US" sz="1400" dirty="0">
                <a:latin typeface="+mn-lt"/>
              </a:rPr>
              <a:t>: A group of users, supervised/managed by a Principal Investigator(PI) and/or Lab/Group Managers. In iLab, Labs/Groups are typically used as the primary way to organize access to Funds and manage financial approvals for purchases at Core Facilities. </a:t>
            </a:r>
            <a:br>
              <a:rPr lang="en-US" sz="1400" dirty="0">
                <a:latin typeface="+mn-lt"/>
              </a:rPr>
            </a:br>
            <a:endParaRPr lang="en-US" sz="1400" dirty="0">
              <a:latin typeface="+mn-lt"/>
            </a:endParaRPr>
          </a:p>
          <a:p>
            <a:pPr indent="-228600" defTabSz="914400">
              <a:lnSpc>
                <a:spcPct val="90000"/>
              </a:lnSpc>
              <a:spcAft>
                <a:spcPts val="600"/>
              </a:spcAft>
              <a:buFont typeface="Arial" panose="020B0604020202020204" pitchFamily="34" charset="0"/>
              <a:buChar char="•"/>
            </a:pPr>
            <a:r>
              <a:rPr lang="en-US" sz="1400" b="1" dirty="0">
                <a:latin typeface="+mn-lt"/>
              </a:rPr>
              <a:t>Centre: </a:t>
            </a:r>
            <a:r>
              <a:rPr lang="en-US" sz="1400" dirty="0">
                <a:latin typeface="+mn-lt"/>
              </a:rPr>
              <a:t>A group of labs used to manage subscriptions to </a:t>
            </a:r>
            <a:r>
              <a:rPr lang="en-US" sz="1400" dirty="0" err="1">
                <a:latin typeface="+mn-lt"/>
              </a:rPr>
              <a:t>ADaPT</a:t>
            </a:r>
            <a:r>
              <a:rPr lang="en-US" sz="1400" dirty="0">
                <a:latin typeface="+mn-lt"/>
              </a:rPr>
              <a:t>. If a lab is added to a subscription </a:t>
            </a:r>
            <a:r>
              <a:rPr lang="en-US" sz="1400" dirty="0" err="1">
                <a:latin typeface="+mn-lt"/>
              </a:rPr>
              <a:t>centre</a:t>
            </a:r>
            <a:r>
              <a:rPr lang="en-US" sz="1400" dirty="0">
                <a:latin typeface="+mn-lt"/>
              </a:rPr>
              <a:t> then pricing will be set to zero for all work covered by the subscription.</a:t>
            </a:r>
            <a:endParaRPr lang="en-US" sz="1400" b="1" dirty="0">
              <a:latin typeface="+mn-lt"/>
            </a:endParaRPr>
          </a:p>
          <a:p>
            <a:pPr indent="-228600" defTabSz="914400">
              <a:lnSpc>
                <a:spcPct val="90000"/>
              </a:lnSpc>
              <a:spcAft>
                <a:spcPts val="600"/>
              </a:spcAft>
              <a:buFont typeface="Arial" panose="020B0604020202020204" pitchFamily="34" charset="0"/>
              <a:buChar char="•"/>
            </a:pPr>
            <a:endParaRPr lang="en-US" sz="1000" dirty="0">
              <a:latin typeface="+mn-lt"/>
            </a:endParaRP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descr="HighlightsImage">
            <a:extLst>
              <a:ext uri="{FF2B5EF4-FFF2-40B4-BE49-F238E27FC236}">
                <a16:creationId xmlns:a16="http://schemas.microsoft.com/office/drawing/2014/main" id="{8F8892E6-44AF-4151-BC6D-44C120F4A24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7882" r="7882"/>
          <a:stretch>
            <a:fillRect/>
          </a:stretch>
        </p:blipFill>
        <p:spPr bwMode="auto">
          <a:xfrm>
            <a:off x="5913042" y="955283"/>
            <a:ext cx="2847593" cy="190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350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00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DE7C-7C17-42FE-A9AB-B45B4CA06157}"/>
              </a:ext>
            </a:extLst>
          </p:cNvPr>
          <p:cNvSpPr>
            <a:spLocks noGrp="1"/>
          </p:cNvSpPr>
          <p:nvPr>
            <p:ph type="title"/>
          </p:nvPr>
        </p:nvSpPr>
        <p:spPr>
          <a:xfrm>
            <a:off x="571500" y="602493"/>
            <a:ext cx="3985902" cy="994173"/>
          </a:xfrm>
        </p:spPr>
        <p:txBody>
          <a:bodyPr vert="horz" lIns="91440" tIns="45720" rIns="91440" bIns="45720" rtlCol="0" anchor="ctr">
            <a:normAutofit/>
          </a:bodyPr>
          <a:lstStyle/>
          <a:p>
            <a:pPr defTabSz="914400">
              <a:lnSpc>
                <a:spcPct val="90000"/>
              </a:lnSpc>
            </a:pPr>
            <a:r>
              <a:rPr lang="en-US" sz="3700" kern="1200" dirty="0">
                <a:solidFill>
                  <a:schemeClr val="tx1"/>
                </a:solidFill>
                <a:latin typeface="+mj-lt"/>
                <a:ea typeface="+mj-ea"/>
                <a:cs typeface="+mj-cs"/>
              </a:rPr>
              <a:t>Key terms - users</a:t>
            </a:r>
          </a:p>
        </p:txBody>
      </p:sp>
      <p:sp>
        <p:nvSpPr>
          <p:cNvPr id="4" name="Text Placeholder 3">
            <a:extLst>
              <a:ext uri="{FF2B5EF4-FFF2-40B4-BE49-F238E27FC236}">
                <a16:creationId xmlns:a16="http://schemas.microsoft.com/office/drawing/2014/main" id="{40C2F019-4DA8-47F1-8C9A-4B841B46D156}"/>
              </a:ext>
            </a:extLst>
          </p:cNvPr>
          <p:cNvSpPr>
            <a:spLocks noGrp="1"/>
          </p:cNvSpPr>
          <p:nvPr>
            <p:ph type="body" sz="quarter" idx="11"/>
          </p:nvPr>
        </p:nvSpPr>
        <p:spPr>
          <a:xfrm>
            <a:off x="571500" y="1455576"/>
            <a:ext cx="4365585" cy="3194148"/>
          </a:xfrm>
        </p:spPr>
        <p:txBody>
          <a:bodyPr vert="horz" lIns="91440" tIns="45720" rIns="91440" bIns="45720" rtlCol="0" anchor="t">
            <a:normAutofit fontScale="77500" lnSpcReduction="20000"/>
          </a:bodyPr>
          <a:lstStyle/>
          <a:p>
            <a:pPr indent="-228600" defTabSz="914400">
              <a:lnSpc>
                <a:spcPct val="90000"/>
              </a:lnSpc>
              <a:spcAft>
                <a:spcPts val="600"/>
              </a:spcAft>
              <a:buFont typeface="Arial" panose="020B0604020202020204" pitchFamily="34" charset="0"/>
              <a:buChar char="•"/>
            </a:pPr>
            <a:r>
              <a:rPr lang="en-US" sz="1400" b="1" dirty="0">
                <a:latin typeface="+mn-lt"/>
              </a:rPr>
              <a:t>Institutional Administrator:   </a:t>
            </a:r>
            <a:r>
              <a:rPr lang="en-US" sz="1400" dirty="0">
                <a:latin typeface="+mn-lt"/>
              </a:rPr>
              <a:t>Dorlene Bradshaw who works in the Office for Research can help with new labs, new accounts and any support issues related to iLab</a:t>
            </a:r>
            <a:br>
              <a:rPr lang="en-US" sz="1400" b="1" dirty="0">
                <a:latin typeface="+mn-lt"/>
              </a:rPr>
            </a:br>
            <a:r>
              <a:rPr lang="en-US" sz="1400" b="1" dirty="0">
                <a:latin typeface="+mn-lt"/>
              </a:rPr>
              <a:t> </a:t>
            </a:r>
          </a:p>
          <a:p>
            <a:pPr indent="-228600" defTabSz="914400">
              <a:lnSpc>
                <a:spcPct val="90000"/>
              </a:lnSpc>
              <a:spcAft>
                <a:spcPts val="600"/>
              </a:spcAft>
              <a:buFont typeface="Arial" panose="020B0604020202020204" pitchFamily="34" charset="0"/>
              <a:buChar char="•"/>
            </a:pPr>
            <a:r>
              <a:rPr lang="en-US" sz="1400" b="1" dirty="0">
                <a:latin typeface="+mn-lt"/>
              </a:rPr>
              <a:t>Principal Investigator (PI):</a:t>
            </a:r>
            <a:r>
              <a:rPr lang="en-US" sz="1400" dirty="0">
                <a:latin typeface="+mn-lt"/>
              </a:rPr>
              <a:t> This role is the leader of a lab or group within iLab. Has certain rights to manage users in their lab and control financial access / approvals.</a:t>
            </a:r>
          </a:p>
          <a:p>
            <a:pPr indent="-228600" defTabSz="914400">
              <a:lnSpc>
                <a:spcPct val="90000"/>
              </a:lnSpc>
              <a:spcAft>
                <a:spcPts val="600"/>
              </a:spcAft>
              <a:buFont typeface="Arial" panose="020B0604020202020204" pitchFamily="34" charset="0"/>
              <a:buChar char="•"/>
            </a:pPr>
            <a:endParaRPr lang="en-US" sz="1400" b="1" dirty="0">
              <a:latin typeface="+mn-lt"/>
            </a:endParaRPr>
          </a:p>
          <a:p>
            <a:pPr indent="-228600" defTabSz="914400">
              <a:lnSpc>
                <a:spcPct val="90000"/>
              </a:lnSpc>
              <a:spcAft>
                <a:spcPts val="600"/>
              </a:spcAft>
              <a:buFont typeface="Arial" panose="020B0604020202020204" pitchFamily="34" charset="0"/>
              <a:buChar char="•"/>
            </a:pPr>
            <a:r>
              <a:rPr lang="en-US" sz="1400" b="1" dirty="0">
                <a:latin typeface="+mn-lt"/>
              </a:rPr>
              <a:t>Lab/Group Manager:</a:t>
            </a:r>
            <a:r>
              <a:rPr lang="en-US" sz="1400" dirty="0">
                <a:latin typeface="+mn-lt"/>
              </a:rPr>
              <a:t> Administrator of a lab or group with rights similar to the PI. </a:t>
            </a:r>
          </a:p>
          <a:p>
            <a:pPr indent="-228600" defTabSz="914400">
              <a:lnSpc>
                <a:spcPct val="90000"/>
              </a:lnSpc>
              <a:spcAft>
                <a:spcPts val="600"/>
              </a:spcAft>
              <a:buFont typeface="Arial" panose="020B0604020202020204" pitchFamily="34" charset="0"/>
              <a:buChar char="•"/>
            </a:pPr>
            <a:endParaRPr lang="en-US" sz="1400" b="1" dirty="0">
              <a:latin typeface="+mn-lt"/>
            </a:endParaRPr>
          </a:p>
          <a:p>
            <a:pPr indent="-228600" defTabSz="914400">
              <a:lnSpc>
                <a:spcPct val="90000"/>
              </a:lnSpc>
              <a:spcAft>
                <a:spcPts val="600"/>
              </a:spcAft>
              <a:buFont typeface="Arial" panose="020B0604020202020204" pitchFamily="34" charset="0"/>
              <a:buChar char="•"/>
            </a:pPr>
            <a:r>
              <a:rPr lang="en-US" sz="1400" b="1" dirty="0">
                <a:latin typeface="+mn-lt"/>
              </a:rPr>
              <a:t>Lab/Group Member: </a:t>
            </a:r>
            <a:r>
              <a:rPr lang="en-US" sz="1400" dirty="0">
                <a:latin typeface="+mn-lt"/>
              </a:rPr>
              <a:t>Any member of a lab or group that does not have any special administrative rights. This is the role that makes requests and bookings.</a:t>
            </a:r>
          </a:p>
          <a:p>
            <a:pPr indent="-228600" defTabSz="914400">
              <a:lnSpc>
                <a:spcPct val="90000"/>
              </a:lnSpc>
              <a:spcAft>
                <a:spcPts val="600"/>
              </a:spcAft>
              <a:buFont typeface="Arial" panose="020B0604020202020204" pitchFamily="34" charset="0"/>
              <a:buChar char="•"/>
            </a:pPr>
            <a:endParaRPr lang="en-US" sz="1400" b="1" dirty="0">
              <a:latin typeface="+mn-lt"/>
            </a:endParaRPr>
          </a:p>
          <a:p>
            <a:pPr indent="-228600" defTabSz="914400">
              <a:lnSpc>
                <a:spcPct val="90000"/>
              </a:lnSpc>
              <a:spcAft>
                <a:spcPts val="600"/>
              </a:spcAft>
              <a:buFont typeface="Arial" panose="020B0604020202020204" pitchFamily="34" charset="0"/>
              <a:buChar char="•"/>
            </a:pPr>
            <a:r>
              <a:rPr lang="en-US" sz="1400" b="1" dirty="0">
                <a:latin typeface="+mn-lt"/>
              </a:rPr>
              <a:t>Core Administrator: </a:t>
            </a:r>
            <a:r>
              <a:rPr lang="en-US" sz="1400" dirty="0">
                <a:latin typeface="+mn-lt"/>
              </a:rPr>
              <a:t>Managers of a Facility with administrative permissions. </a:t>
            </a:r>
            <a:br>
              <a:rPr lang="en-US" sz="1400" b="1" dirty="0">
                <a:latin typeface="+mn-lt"/>
              </a:rPr>
            </a:br>
            <a:endParaRPr lang="en-US" sz="1400" b="1" dirty="0">
              <a:latin typeface="+mn-lt"/>
            </a:endParaRPr>
          </a:p>
          <a:p>
            <a:pPr indent="-228600" defTabSz="914400">
              <a:lnSpc>
                <a:spcPct val="90000"/>
              </a:lnSpc>
              <a:spcAft>
                <a:spcPts val="600"/>
              </a:spcAft>
              <a:buFont typeface="Arial" panose="020B0604020202020204" pitchFamily="34" charset="0"/>
              <a:buChar char="•"/>
            </a:pPr>
            <a:r>
              <a:rPr lang="en-US" sz="1400" b="1" dirty="0">
                <a:latin typeface="+mn-lt"/>
              </a:rPr>
              <a:t>Core Member: </a:t>
            </a:r>
            <a:r>
              <a:rPr lang="en-US" sz="1400" dirty="0">
                <a:latin typeface="+mn-lt"/>
              </a:rPr>
              <a:t>Staff at a Facility without the administrative permissions.</a:t>
            </a:r>
          </a:p>
          <a:p>
            <a:pPr indent="-228600" defTabSz="914400">
              <a:lnSpc>
                <a:spcPct val="90000"/>
              </a:lnSpc>
              <a:spcAft>
                <a:spcPts val="600"/>
              </a:spcAft>
              <a:buFont typeface="Arial" panose="020B0604020202020204" pitchFamily="34" charset="0"/>
              <a:buChar char="•"/>
            </a:pPr>
            <a:endParaRPr lang="en-US" sz="1000" dirty="0">
              <a:latin typeface="+mn-lt"/>
            </a:endParaRP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7">
            <a:extLst>
              <a:ext uri="{FF2B5EF4-FFF2-40B4-BE49-F238E27FC236}">
                <a16:creationId xmlns:a16="http://schemas.microsoft.com/office/drawing/2014/main" id="{CA4A7D0B-5BEC-4AE2-8C50-8946531F0FEF}"/>
              </a:ext>
            </a:extLst>
          </p:cNvPr>
          <p:cNvPicPr>
            <a:picLocks noChangeAspect="1"/>
          </p:cNvPicPr>
          <p:nvPr/>
        </p:nvPicPr>
        <p:blipFill>
          <a:blip r:embed="rId3"/>
          <a:srcRect l="3266" r="3266"/>
          <a:stretch>
            <a:fillRect/>
          </a:stretch>
        </p:blipFill>
        <p:spPr>
          <a:xfrm>
            <a:off x="5927857" y="831850"/>
            <a:ext cx="2871787" cy="1917700"/>
          </a:xfrm>
          <a:prstGeom prst="rect">
            <a:avLst/>
          </a:prstGeom>
        </p:spPr>
      </p:pic>
    </p:spTree>
    <p:extLst>
      <p:ext uri="{BB962C8B-B14F-4D97-AF65-F5344CB8AC3E}">
        <p14:creationId xmlns:p14="http://schemas.microsoft.com/office/powerpoint/2010/main" val="26344898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51435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35D773F-70E5-46DC-9118-E9DDB403CEAB}"/>
              </a:ext>
            </a:extLst>
          </p:cNvPr>
          <p:cNvSpPr>
            <a:spLocks noGrp="1"/>
          </p:cNvSpPr>
          <p:nvPr>
            <p:ph type="title"/>
          </p:nvPr>
        </p:nvSpPr>
        <p:spPr>
          <a:xfrm>
            <a:off x="480059" y="1540230"/>
            <a:ext cx="2751871" cy="2070074"/>
          </a:xfrm>
        </p:spPr>
        <p:txBody>
          <a:bodyPr vert="horz" lIns="91440" tIns="45720" rIns="91440" bIns="45720" rtlCol="0" anchor="ctr">
            <a:normAutofit/>
          </a:bodyPr>
          <a:lstStyle/>
          <a:p>
            <a:pPr defTabSz="914400">
              <a:lnSpc>
                <a:spcPct val="90000"/>
              </a:lnSpc>
            </a:pPr>
            <a:r>
              <a:rPr lang="en-US" sz="4400" kern="1200" dirty="0">
                <a:solidFill>
                  <a:srgbClr val="FFFFFF"/>
                </a:solidFill>
                <a:latin typeface="+mj-lt"/>
                <a:ea typeface="+mj-ea"/>
                <a:cs typeface="+mj-cs"/>
              </a:rPr>
              <a:t>More</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key terms </a:t>
            </a:r>
          </a:p>
        </p:txBody>
      </p:sp>
      <p:sp>
        <p:nvSpPr>
          <p:cNvPr id="3" name="Content Placeholder 2">
            <a:extLst>
              <a:ext uri="{FF2B5EF4-FFF2-40B4-BE49-F238E27FC236}">
                <a16:creationId xmlns:a16="http://schemas.microsoft.com/office/drawing/2014/main" id="{F222B667-3549-4BFB-9615-6371E636FD3C}"/>
              </a:ext>
            </a:extLst>
          </p:cNvPr>
          <p:cNvSpPr>
            <a:spLocks noGrp="1"/>
          </p:cNvSpPr>
          <p:nvPr>
            <p:ph idx="1"/>
          </p:nvPr>
        </p:nvSpPr>
        <p:spPr>
          <a:xfrm>
            <a:off x="3979566" y="261256"/>
            <a:ext cx="4977822" cy="4711959"/>
          </a:xfr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200" b="1" dirty="0">
                <a:solidFill>
                  <a:srgbClr val="000000"/>
                </a:solidFill>
                <a:latin typeface="+mn-lt"/>
              </a:rPr>
              <a:t>Fund</a:t>
            </a:r>
            <a:r>
              <a:rPr lang="en-US" sz="1200" dirty="0">
                <a:solidFill>
                  <a:srgbClr val="000000"/>
                </a:solidFill>
                <a:latin typeface="+mn-lt"/>
              </a:rPr>
              <a:t>: Speed Type &amp; Class used to source funds from when booking services, equipment and staff. In iLab, Funds are allocated to Labs, and from there assigned to individual Lab members by the PI or Lab Managers. When a user orders from a Facility, or looks to make a reservation, they will be able to choose from the Funds made available to them.</a:t>
            </a:r>
          </a:p>
          <a:p>
            <a:pPr indent="-228600" defTabSz="914400">
              <a:lnSpc>
                <a:spcPct val="90000"/>
              </a:lnSpc>
              <a:spcAft>
                <a:spcPts val="600"/>
              </a:spcAft>
              <a:buFont typeface="Arial" panose="020B0604020202020204" pitchFamily="34" charset="0"/>
              <a:buChar char="•"/>
            </a:pPr>
            <a:r>
              <a:rPr lang="en-US" sz="1200" b="1" dirty="0">
                <a:solidFill>
                  <a:srgbClr val="000000"/>
                </a:solidFill>
                <a:latin typeface="+mn-lt"/>
              </a:rPr>
              <a:t>Service request</a:t>
            </a:r>
            <a:r>
              <a:rPr lang="en-US" sz="1200" dirty="0">
                <a:solidFill>
                  <a:srgbClr val="000000"/>
                </a:solidFill>
                <a:latin typeface="+mn-lt"/>
              </a:rPr>
              <a:t>: A customer request for a Core Facility to perform various services.</a:t>
            </a:r>
          </a:p>
          <a:p>
            <a:pPr indent="-228600" defTabSz="914400">
              <a:lnSpc>
                <a:spcPct val="90000"/>
              </a:lnSpc>
              <a:spcAft>
                <a:spcPts val="600"/>
              </a:spcAft>
              <a:buFont typeface="Arial" panose="020B0604020202020204" pitchFamily="34" charset="0"/>
              <a:buChar char="•"/>
            </a:pPr>
            <a:r>
              <a:rPr lang="en-US" sz="1200" b="1" dirty="0">
                <a:solidFill>
                  <a:srgbClr val="000000"/>
                </a:solidFill>
                <a:latin typeface="+mn-lt"/>
              </a:rPr>
              <a:t>Charge</a:t>
            </a:r>
            <a:r>
              <a:rPr lang="en-US" sz="1200" dirty="0">
                <a:solidFill>
                  <a:srgbClr val="000000"/>
                </a:solidFill>
                <a:latin typeface="+mn-lt"/>
              </a:rPr>
              <a:t>: An individual "line item" that corresponds to a specific product/service provided by a core.</a:t>
            </a:r>
          </a:p>
          <a:p>
            <a:pPr indent="-228600" defTabSz="914400">
              <a:lnSpc>
                <a:spcPct val="90000"/>
              </a:lnSpc>
              <a:spcAft>
                <a:spcPts val="600"/>
              </a:spcAft>
              <a:buFont typeface="Arial" panose="020B0604020202020204" pitchFamily="34" charset="0"/>
              <a:buChar char="•"/>
            </a:pPr>
            <a:r>
              <a:rPr lang="en-US" sz="1200" b="1" dirty="0">
                <a:solidFill>
                  <a:srgbClr val="000000"/>
                </a:solidFill>
                <a:latin typeface="+mn-lt"/>
              </a:rPr>
              <a:t>Resource / Equipment:</a:t>
            </a:r>
            <a:r>
              <a:rPr lang="en-US" sz="1200" dirty="0">
                <a:solidFill>
                  <a:srgbClr val="000000"/>
                </a:solidFill>
                <a:latin typeface="+mn-lt"/>
              </a:rPr>
              <a:t> Something that a Core customer can make a (time-based) reservation against. Often represents a piece of equipment, but can also refer to other resources such as specific facility or time with specialists. </a:t>
            </a:r>
          </a:p>
          <a:p>
            <a:pPr indent="-228600" defTabSz="914400">
              <a:lnSpc>
                <a:spcPct val="90000"/>
              </a:lnSpc>
              <a:spcAft>
                <a:spcPts val="600"/>
              </a:spcAft>
              <a:buFont typeface="Arial" panose="020B0604020202020204" pitchFamily="34" charset="0"/>
              <a:buChar char="•"/>
            </a:pPr>
            <a:r>
              <a:rPr lang="en-US" sz="1200" b="1" dirty="0">
                <a:solidFill>
                  <a:srgbClr val="000000"/>
                </a:solidFill>
                <a:latin typeface="+mn-lt"/>
              </a:rPr>
              <a:t>Schedule / Calendar: </a:t>
            </a:r>
            <a:r>
              <a:rPr lang="en-US" sz="1200" dirty="0">
                <a:solidFill>
                  <a:srgbClr val="000000"/>
                </a:solidFill>
                <a:latin typeface="+mn-lt"/>
              </a:rPr>
              <a:t>A collection of the bookings for a specific Resource / Equipment.</a:t>
            </a:r>
          </a:p>
          <a:p>
            <a:pPr indent="-228600" defTabSz="914400">
              <a:lnSpc>
                <a:spcPct val="90000"/>
              </a:lnSpc>
              <a:spcAft>
                <a:spcPts val="600"/>
              </a:spcAft>
              <a:buFont typeface="Arial" panose="020B0604020202020204" pitchFamily="34" charset="0"/>
              <a:buChar char="•"/>
            </a:pPr>
            <a:r>
              <a:rPr lang="en-US" sz="1200" b="1" dirty="0">
                <a:solidFill>
                  <a:srgbClr val="000000"/>
                </a:solidFill>
                <a:latin typeface="+mn-lt"/>
              </a:rPr>
              <a:t>Reservation</a:t>
            </a:r>
            <a:r>
              <a:rPr lang="en-US" sz="1200" dirty="0">
                <a:solidFill>
                  <a:srgbClr val="000000"/>
                </a:solidFill>
                <a:latin typeface="+mn-lt"/>
              </a:rPr>
              <a:t>: A claim on a specific time slot on a Schedule / Calendar.</a:t>
            </a:r>
          </a:p>
          <a:p>
            <a:pPr indent="-228600" defTabSz="914400">
              <a:lnSpc>
                <a:spcPct val="90000"/>
              </a:lnSpc>
              <a:spcAft>
                <a:spcPts val="600"/>
              </a:spcAft>
              <a:buFont typeface="Arial" panose="020B0604020202020204" pitchFamily="34" charset="0"/>
              <a:buChar char="•"/>
            </a:pPr>
            <a:r>
              <a:rPr lang="en-US" sz="1200" b="1" dirty="0">
                <a:solidFill>
                  <a:srgbClr val="000000"/>
                </a:solidFill>
                <a:latin typeface="+mn-lt"/>
              </a:rPr>
              <a:t>Financial Approval</a:t>
            </a:r>
            <a:r>
              <a:rPr lang="en-US" sz="1200" dirty="0">
                <a:solidFill>
                  <a:srgbClr val="000000"/>
                </a:solidFill>
                <a:latin typeface="+mn-lt"/>
              </a:rPr>
              <a:t>: When services are ordered or resources are reserved, typically a financial approval step needs to be completed before the transaction can be completed. The PI designated as a financial contact will need to provide an explicit approval, unless the amount is below a configurable Approval Threshold (in which case the approval is performed automatically). </a:t>
            </a:r>
          </a:p>
          <a:p>
            <a:pPr indent="-228600" defTabSz="914400">
              <a:lnSpc>
                <a:spcPct val="90000"/>
              </a:lnSpc>
              <a:spcAft>
                <a:spcPts val="600"/>
              </a:spcAft>
              <a:buFont typeface="Arial" panose="020B0604020202020204" pitchFamily="34" charset="0"/>
              <a:buChar char="•"/>
            </a:pPr>
            <a:endParaRPr lang="en-US" sz="1000" dirty="0">
              <a:solidFill>
                <a:srgbClr val="000000"/>
              </a:solidFill>
              <a:latin typeface="+mn-lt"/>
            </a:endParaRPr>
          </a:p>
        </p:txBody>
      </p:sp>
    </p:spTree>
    <p:extLst>
      <p:ext uri="{BB962C8B-B14F-4D97-AF65-F5344CB8AC3E}">
        <p14:creationId xmlns:p14="http://schemas.microsoft.com/office/powerpoint/2010/main" val="217795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001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764F40-602A-4385-856A-5A9783319CEF}"/>
              </a:ext>
            </a:extLst>
          </p:cNvPr>
          <p:cNvSpPr>
            <a:spLocks noGrp="1"/>
          </p:cNvSpPr>
          <p:nvPr>
            <p:ph type="body" sz="quarter" idx="10"/>
          </p:nvPr>
        </p:nvSpPr>
        <p:spPr/>
        <p:txBody>
          <a:bodyPr/>
          <a:lstStyle/>
          <a:p>
            <a:r>
              <a:rPr lang="en-AU" dirty="0"/>
              <a:t>Preparing to use iLab</a:t>
            </a:r>
          </a:p>
        </p:txBody>
      </p:sp>
    </p:spTree>
    <p:extLst>
      <p:ext uri="{BB962C8B-B14F-4D97-AF65-F5344CB8AC3E}">
        <p14:creationId xmlns:p14="http://schemas.microsoft.com/office/powerpoint/2010/main" val="336271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FF23-8E70-4DD2-B334-1648F0D9D3AF}"/>
              </a:ext>
            </a:extLst>
          </p:cNvPr>
          <p:cNvSpPr>
            <a:spLocks noGrp="1"/>
          </p:cNvSpPr>
          <p:nvPr>
            <p:ph type="title"/>
          </p:nvPr>
        </p:nvSpPr>
        <p:spPr>
          <a:xfrm>
            <a:off x="457200" y="240369"/>
            <a:ext cx="8229600" cy="551631"/>
          </a:xfrm>
        </p:spPr>
        <p:txBody>
          <a:bodyPr/>
          <a:lstStyle/>
          <a:p>
            <a:r>
              <a:rPr lang="en-AU" dirty="0"/>
              <a:t>Preparing to use iLab</a:t>
            </a:r>
          </a:p>
        </p:txBody>
      </p:sp>
      <p:sp>
        <p:nvSpPr>
          <p:cNvPr id="3" name="Content Placeholder 2">
            <a:extLst>
              <a:ext uri="{FF2B5EF4-FFF2-40B4-BE49-F238E27FC236}">
                <a16:creationId xmlns:a16="http://schemas.microsoft.com/office/drawing/2014/main" id="{C7E9DA68-AD73-45FE-A6E2-0DD53FFD4562}"/>
              </a:ext>
            </a:extLst>
          </p:cNvPr>
          <p:cNvSpPr>
            <a:spLocks noGrp="1"/>
          </p:cNvSpPr>
          <p:nvPr>
            <p:ph idx="1"/>
          </p:nvPr>
        </p:nvSpPr>
        <p:spPr>
          <a:xfrm>
            <a:off x="5103845" y="395422"/>
            <a:ext cx="3872204" cy="2814310"/>
          </a:xfrm>
        </p:spPr>
        <p:txBody>
          <a:bodyPr>
            <a:normAutofit/>
          </a:bodyPr>
          <a:lstStyle/>
          <a:p>
            <a:pPr marL="0" indent="0">
              <a:buNone/>
            </a:pPr>
            <a:r>
              <a:rPr lang="en-AU" dirty="0"/>
              <a:t>Before using iLab you need to know a few things:</a:t>
            </a:r>
          </a:p>
          <a:p>
            <a:pPr lvl="1"/>
            <a:r>
              <a:rPr lang="en-AU" dirty="0"/>
              <a:t>Do you have an </a:t>
            </a:r>
            <a:r>
              <a:rPr lang="en-AU" dirty="0" err="1"/>
              <a:t>sNumber</a:t>
            </a:r>
            <a:r>
              <a:rPr lang="en-AU" dirty="0"/>
              <a:t>?</a:t>
            </a:r>
          </a:p>
          <a:p>
            <a:pPr lvl="1"/>
            <a:r>
              <a:rPr lang="en-AU" dirty="0"/>
              <a:t>Do you need a new Lab?</a:t>
            </a:r>
          </a:p>
          <a:p>
            <a:pPr lvl="1"/>
            <a:r>
              <a:rPr lang="en-AU" dirty="0"/>
              <a:t>Do you have at least one speed type and class?</a:t>
            </a:r>
          </a:p>
          <a:p>
            <a:pPr lvl="1"/>
            <a:endParaRPr lang="en-AU" dirty="0"/>
          </a:p>
          <a:p>
            <a:endParaRPr lang="en-AU" dirty="0"/>
          </a:p>
        </p:txBody>
      </p:sp>
      <p:graphicFrame>
        <p:nvGraphicFramePr>
          <p:cNvPr id="4" name="Object 3">
            <a:extLst>
              <a:ext uri="{FF2B5EF4-FFF2-40B4-BE49-F238E27FC236}">
                <a16:creationId xmlns:a16="http://schemas.microsoft.com/office/drawing/2014/main" id="{C529EE83-1498-4E48-8A66-13A1C4DAE6BE}"/>
              </a:ext>
            </a:extLst>
          </p:cNvPr>
          <p:cNvGraphicFramePr>
            <a:graphicFrameLocks noChangeAspect="1"/>
          </p:cNvGraphicFramePr>
          <p:nvPr>
            <p:extLst>
              <p:ext uri="{D42A27DB-BD31-4B8C-83A1-F6EECF244321}">
                <p14:modId xmlns:p14="http://schemas.microsoft.com/office/powerpoint/2010/main" val="3819667734"/>
              </p:ext>
            </p:extLst>
          </p:nvPr>
        </p:nvGraphicFramePr>
        <p:xfrm>
          <a:off x="827531" y="792000"/>
          <a:ext cx="3156644" cy="4076142"/>
        </p:xfrm>
        <a:graphic>
          <a:graphicData uri="http://schemas.openxmlformats.org/presentationml/2006/ole">
            <mc:AlternateContent xmlns:mc="http://schemas.openxmlformats.org/markup-compatibility/2006">
              <mc:Choice xmlns:v="urn:schemas-microsoft-com:vml" Requires="v">
                <p:oleObj spid="_x0000_s4110" name="Visio" r:id="rId4" imgW="4467200" imgH="5781848" progId="Visio.Drawing.15">
                  <p:embed/>
                </p:oleObj>
              </mc:Choice>
              <mc:Fallback>
                <p:oleObj name="Visio" r:id="rId4" imgW="4467200" imgH="5781848" progId="Visio.Drawing.1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31" y="792000"/>
                        <a:ext cx="3156644" cy="4076142"/>
                      </a:xfrm>
                      <a:prstGeom prst="rect">
                        <a:avLst/>
                      </a:prstGeom>
                      <a:noFill/>
                    </p:spPr>
                  </p:pic>
                </p:oleObj>
              </mc:Fallback>
            </mc:AlternateContent>
          </a:graphicData>
        </a:graphic>
      </p:graphicFrame>
    </p:spTree>
    <p:extLst>
      <p:ext uri="{BB962C8B-B14F-4D97-AF65-F5344CB8AC3E}">
        <p14:creationId xmlns:p14="http://schemas.microsoft.com/office/powerpoint/2010/main" val="3373660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7425C52A200F41BC33CD4E52C6F7C6" ma:contentTypeVersion="3" ma:contentTypeDescription="Create a new document." ma:contentTypeScope="" ma:versionID="804c892bb58d3e18dd421eccdd31a92d">
  <xsd:schema xmlns:xsd="http://www.w3.org/2001/XMLSchema" xmlns:xs="http://www.w3.org/2001/XMLSchema" xmlns:p="http://schemas.microsoft.com/office/2006/metadata/properties" xmlns:ns2="932612fb-b6bb-4aef-905d-c1dad432943a" targetNamespace="http://schemas.microsoft.com/office/2006/metadata/properties" ma:root="true" ma:fieldsID="d0b677cb0a49191423f7bc61915b6e35" ns2:_="">
    <xsd:import namespace="932612fb-b6bb-4aef-905d-c1dad432943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612fb-b6bb-4aef-905d-c1dad432943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32612fb-b6bb-4aef-905d-c1dad432943a">AM5YNKST7A3Q-1017186309-272</_dlc_DocId>
    <_dlc_DocIdUrl xmlns="932612fb-b6bb-4aef-905d-c1dad432943a">
      <Url>https://griffithpmo.sharepoint.com/sites/pwa/Coversheets%20-%20RIMS%20enhancements/_layouts/15/DocIdRedir.aspx?ID=AM5YNKST7A3Q-1017186309-272</Url>
      <Description>AM5YNKST7A3Q-1017186309-272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504FD1B-C465-4299-85E3-5EAC6222A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2612fb-b6bb-4aef-905d-c1dad4329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B6CE33-2B87-4506-9377-3EA4BFF2FBA5}">
  <ds:schemaRefs>
    <ds:schemaRef ds:uri="http://schemas.microsoft.com/sharepoint/v3/contenttype/forms"/>
  </ds:schemaRefs>
</ds:datastoreItem>
</file>

<file path=customXml/itemProps3.xml><?xml version="1.0" encoding="utf-8"?>
<ds:datastoreItem xmlns:ds="http://schemas.openxmlformats.org/officeDocument/2006/customXml" ds:itemID="{7848856D-D63B-4D08-A1EA-65A69725815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32612fb-b6bb-4aef-905d-c1dad432943a"/>
    <ds:schemaRef ds:uri="http://www.w3.org/XML/1998/namespace"/>
    <ds:schemaRef ds:uri="http://purl.org/dc/dcmitype/"/>
  </ds:schemaRefs>
</ds:datastoreItem>
</file>

<file path=customXml/itemProps4.xml><?xml version="1.0" encoding="utf-8"?>
<ds:datastoreItem xmlns:ds="http://schemas.openxmlformats.org/officeDocument/2006/customXml" ds:itemID="{792A96BB-7E13-4E29-A6C8-7B9EFEE22EF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128</TotalTime>
  <Words>1081</Words>
  <Application>Microsoft Office PowerPoint</Application>
  <PresentationFormat>On-screen Show (16:9)</PresentationFormat>
  <Paragraphs>238</Paragraphs>
  <Slides>37</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Copernicus Medium</vt:lpstr>
      <vt:lpstr>Jotia Medium</vt:lpstr>
      <vt:lpstr>Wingdings</vt:lpstr>
      <vt:lpstr>Office Theme</vt:lpstr>
      <vt:lpstr>Microsoft Visio Drawing</vt:lpstr>
      <vt:lpstr>iLab Reseachers Training</vt:lpstr>
      <vt:lpstr>Agenda</vt:lpstr>
      <vt:lpstr>What is iLab?</vt:lpstr>
      <vt:lpstr>Key terms and concepts</vt:lpstr>
      <vt:lpstr>Key terms - entities</vt:lpstr>
      <vt:lpstr>Key terms - users</vt:lpstr>
      <vt:lpstr>More key terms </vt:lpstr>
      <vt:lpstr>PowerPoint Presentation</vt:lpstr>
      <vt:lpstr>Preparing to use iLab</vt:lpstr>
      <vt:lpstr>PowerPoint Presentation</vt:lpstr>
      <vt:lpstr>Registration (2)</vt:lpstr>
      <vt:lpstr>How iLab knows what accounts you can use</vt:lpstr>
      <vt:lpstr>Navigation</vt:lpstr>
      <vt:lpstr>Quick tour  Log in to iLab</vt:lpstr>
      <vt:lpstr>Quick Tour  Carter Researcher</vt:lpstr>
      <vt:lpstr>Navigation Hamburger!</vt:lpstr>
      <vt:lpstr>PowerPoint Presentation</vt:lpstr>
      <vt:lpstr>PowerPoint Presentation</vt:lpstr>
      <vt:lpstr>Requesting    a Subscription</vt:lpstr>
      <vt:lpstr>Requesting a Subscription</vt:lpstr>
      <vt:lpstr>Requesting a Subscription</vt:lpstr>
      <vt:lpstr>Requesting  Consultation  Work</vt:lpstr>
      <vt:lpstr>Requesting Consultation work</vt:lpstr>
      <vt:lpstr>Requesting Consultation work</vt:lpstr>
      <vt:lpstr>Requesting Consultation work</vt:lpstr>
      <vt:lpstr>Requesting a build  Exercise</vt:lpstr>
      <vt:lpstr>Requesting a Build </vt:lpstr>
      <vt:lpstr>Requesting a Build </vt:lpstr>
      <vt:lpstr>Requesting a Build </vt:lpstr>
      <vt:lpstr>Requesting a Build </vt:lpstr>
      <vt:lpstr>Requesting a Build </vt:lpstr>
      <vt:lpstr>Requesting a Build </vt:lpstr>
      <vt:lpstr>PowerPoint Presentation</vt:lpstr>
      <vt:lpstr>A few tips </vt:lpstr>
      <vt:lpstr>PowerPoint Presentation</vt:lpstr>
      <vt:lpstr>How to get help &amp; training material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iLab Reseachers Training</dc:title>
  <dc:creator>Kim Robertson</dc:creator>
  <cp:lastModifiedBy>Kim Robertson</cp:lastModifiedBy>
  <cp:revision>7</cp:revision>
  <cp:lastPrinted>2019-05-29T06:30:01Z</cp:lastPrinted>
  <dcterms:created xsi:type="dcterms:W3CDTF">2019-05-29T04:39:05Z</dcterms:created>
  <dcterms:modified xsi:type="dcterms:W3CDTF">2019-05-29T06:47:56Z</dcterms:modified>
</cp:coreProperties>
</file>