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9"/>
  </p:notesMasterIdLst>
  <p:handoutMasterIdLst>
    <p:handoutMasterId r:id="rId70"/>
  </p:handoutMasterIdLst>
  <p:sldIdLst>
    <p:sldId id="279" r:id="rId5"/>
    <p:sldId id="264" r:id="rId6"/>
    <p:sldId id="280" r:id="rId7"/>
    <p:sldId id="306" r:id="rId8"/>
    <p:sldId id="281" r:id="rId9"/>
    <p:sldId id="287" r:id="rId10"/>
    <p:sldId id="283" r:id="rId11"/>
    <p:sldId id="307" r:id="rId12"/>
    <p:sldId id="284" r:id="rId13"/>
    <p:sldId id="292" r:id="rId14"/>
    <p:sldId id="309" r:id="rId15"/>
    <p:sldId id="380" r:id="rId16"/>
    <p:sldId id="308" r:id="rId17"/>
    <p:sldId id="384" r:id="rId18"/>
    <p:sldId id="385" r:id="rId19"/>
    <p:sldId id="386" r:id="rId20"/>
    <p:sldId id="293" r:id="rId21"/>
    <p:sldId id="305" r:id="rId22"/>
    <p:sldId id="344" r:id="rId23"/>
    <p:sldId id="357" r:id="rId24"/>
    <p:sldId id="360" r:id="rId25"/>
    <p:sldId id="367" r:id="rId26"/>
    <p:sldId id="356" r:id="rId27"/>
    <p:sldId id="362" r:id="rId28"/>
    <p:sldId id="311" r:id="rId29"/>
    <p:sldId id="363" r:id="rId30"/>
    <p:sldId id="358" r:id="rId31"/>
    <p:sldId id="366" r:id="rId32"/>
    <p:sldId id="365" r:id="rId33"/>
    <p:sldId id="349" r:id="rId34"/>
    <p:sldId id="368" r:id="rId35"/>
    <p:sldId id="369" r:id="rId36"/>
    <p:sldId id="372" r:id="rId37"/>
    <p:sldId id="374" r:id="rId38"/>
    <p:sldId id="375" r:id="rId39"/>
    <p:sldId id="294" r:id="rId40"/>
    <p:sldId id="370" r:id="rId41"/>
    <p:sldId id="388" r:id="rId42"/>
    <p:sldId id="371" r:id="rId43"/>
    <p:sldId id="364" r:id="rId44"/>
    <p:sldId id="373" r:id="rId45"/>
    <p:sldId id="352" r:id="rId46"/>
    <p:sldId id="297" r:id="rId47"/>
    <p:sldId id="324" r:id="rId48"/>
    <p:sldId id="353" r:id="rId49"/>
    <p:sldId id="332" r:id="rId50"/>
    <p:sldId id="329" r:id="rId51"/>
    <p:sldId id="396" r:id="rId52"/>
    <p:sldId id="397" r:id="rId53"/>
    <p:sldId id="342" r:id="rId54"/>
    <p:sldId id="310" r:id="rId55"/>
    <p:sldId id="378" r:id="rId56"/>
    <p:sldId id="389" r:id="rId57"/>
    <p:sldId id="393" r:id="rId58"/>
    <p:sldId id="392" r:id="rId59"/>
    <p:sldId id="394" r:id="rId60"/>
    <p:sldId id="336" r:id="rId61"/>
    <p:sldId id="379" r:id="rId62"/>
    <p:sldId id="338" r:id="rId63"/>
    <p:sldId id="340" r:id="rId64"/>
    <p:sldId id="395" r:id="rId65"/>
    <p:sldId id="315" r:id="rId66"/>
    <p:sldId id="316" r:id="rId67"/>
    <p:sldId id="273" r:id="rId68"/>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111"/>
    <a:srgbClr val="1749E9"/>
    <a:srgbClr val="DA0012"/>
    <a:srgbClr val="D9222A"/>
    <a:srgbClr val="CD0920"/>
    <a:srgbClr val="D90011"/>
    <a:srgbClr val="CD0A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6DD80-8CB2-43B0-8C9D-B994773C5EF0}" v="3" dt="2021-10-08T07:02:29.632"/>
    <p1510:client id="{2928021D-C4B1-4706-9649-A80FE973A138}" v="19" dt="2021-10-06T21:12:17.715"/>
    <p1510:client id="{37560AB8-3637-44D0-95FA-FE58B6BBF68B}" v="17" dt="2021-10-13T03:26:43.750"/>
    <p1510:client id="{4B693C18-4B85-47E2-8C21-98A6E8882A77}" v="4" dt="2021-10-08T04:37:51.455"/>
    <p1510:client id="{95951388-CE16-40C3-B103-B286CA1638F9}" v="40" dt="2021-10-07T23:21:38.091"/>
    <p1510:client id="{A2F535F4-7230-4F8A-8DEA-BF5D71C22331}" v="60" dt="2021-10-08T04:17:33.648"/>
    <p1510:client id="{A85A453A-E411-42E8-B672-F7A0005E9DC8}" v="367" dt="2021-10-01T04:16:23.471"/>
    <p1510:client id="{B167ED73-C6D1-4AB3-82CE-D2C7D6B0505A}" v="55" dt="2021-10-08T03:58:23.109"/>
    <p1510:client id="{DCDCEFD8-6DA1-4606-8FD1-218373A95F93}" v="16" dt="2021-10-08T04:47:50.738"/>
    <p1510:client id="{DE789895-3D44-45A9-8EA4-4105CC10D7C5}" v="38" dt="2021-10-08T05:21:42.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5" d="100"/>
          <a:sy n="95" d="100"/>
        </p:scale>
        <p:origin x="6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Loa-Kum-Cheung" userId="S::w.loa@griffith.edu.au::365b5923-1be9-421d-9c6f-b52a1026d5f0" providerId="AD" clId="Web-{B167ED73-C6D1-4AB3-82CE-D2C7D6B0505A}"/>
    <pc:docChg chg="modSld">
      <pc:chgData name="Wendy Loa-Kum-Cheung" userId="S::w.loa@griffith.edu.au::365b5923-1be9-421d-9c6f-b52a1026d5f0" providerId="AD" clId="Web-{B167ED73-C6D1-4AB3-82CE-D2C7D6B0505A}" dt="2021-10-08T03:58:23.109" v="54" actId="14100"/>
      <pc:docMkLst>
        <pc:docMk/>
      </pc:docMkLst>
      <pc:sldChg chg="addSp modSp">
        <pc:chgData name="Wendy Loa-Kum-Cheung" userId="S::w.loa@griffith.edu.au::365b5923-1be9-421d-9c6f-b52a1026d5f0" providerId="AD" clId="Web-{B167ED73-C6D1-4AB3-82CE-D2C7D6B0505A}" dt="2021-10-08T03:57:17.873" v="53" actId="20577"/>
        <pc:sldMkLst>
          <pc:docMk/>
          <pc:sldMk cId="750964411" sldId="365"/>
        </pc:sldMkLst>
        <pc:spChg chg="mod">
          <ac:chgData name="Wendy Loa-Kum-Cheung" userId="S::w.loa@griffith.edu.au::365b5923-1be9-421d-9c6f-b52a1026d5f0" providerId="AD" clId="Web-{B167ED73-C6D1-4AB3-82CE-D2C7D6B0505A}" dt="2021-10-08T03:57:17.873" v="53" actId="20577"/>
          <ac:spMkLst>
            <pc:docMk/>
            <pc:sldMk cId="750964411" sldId="365"/>
            <ac:spMk id="6" creationId="{00000000-0000-0000-0000-000000000000}"/>
          </ac:spMkLst>
        </pc:spChg>
        <pc:spChg chg="add mod">
          <ac:chgData name="Wendy Loa-Kum-Cheung" userId="S::w.loa@griffith.edu.au::365b5923-1be9-421d-9c6f-b52a1026d5f0" providerId="AD" clId="Web-{B167ED73-C6D1-4AB3-82CE-D2C7D6B0505A}" dt="2021-10-08T03:54:57.995" v="14" actId="1076"/>
          <ac:spMkLst>
            <pc:docMk/>
            <pc:sldMk cId="750964411" sldId="365"/>
            <ac:spMk id="10" creationId="{1848E5A2-45C9-4E97-BDC1-CD3C73F23794}"/>
          </ac:spMkLst>
        </pc:spChg>
        <pc:picChg chg="mod">
          <ac:chgData name="Wendy Loa-Kum-Cheung" userId="S::w.loa@griffith.edu.au::365b5923-1be9-421d-9c6f-b52a1026d5f0" providerId="AD" clId="Web-{B167ED73-C6D1-4AB3-82CE-D2C7D6B0505A}" dt="2021-10-08T03:54:51.870" v="13" actId="1076"/>
          <ac:picMkLst>
            <pc:docMk/>
            <pc:sldMk cId="750964411" sldId="365"/>
            <ac:picMk id="9" creationId="{48A7CB1F-775A-4332-A050-203E5F6ECB4B}"/>
          </ac:picMkLst>
        </pc:picChg>
        <pc:cxnChg chg="mod">
          <ac:chgData name="Wendy Loa-Kum-Cheung" userId="S::w.loa@griffith.edu.au::365b5923-1be9-421d-9c6f-b52a1026d5f0" providerId="AD" clId="Web-{B167ED73-C6D1-4AB3-82CE-D2C7D6B0505A}" dt="2021-10-08T03:54:18.729" v="4" actId="14100"/>
          <ac:cxnSpMkLst>
            <pc:docMk/>
            <pc:sldMk cId="750964411" sldId="365"/>
            <ac:cxnSpMk id="7" creationId="{88B519F7-9A4A-435D-9EC5-9ED36ED54D59}"/>
          </ac:cxnSpMkLst>
        </pc:cxnChg>
      </pc:sldChg>
      <pc:sldChg chg="modSp">
        <pc:chgData name="Wendy Loa-Kum-Cheung" userId="S::w.loa@griffith.edu.au::365b5923-1be9-421d-9c6f-b52a1026d5f0" providerId="AD" clId="Web-{B167ED73-C6D1-4AB3-82CE-D2C7D6B0505A}" dt="2021-10-08T03:52:28.508" v="0" actId="20577"/>
        <pc:sldMkLst>
          <pc:docMk/>
          <pc:sldMk cId="3482456067" sldId="366"/>
        </pc:sldMkLst>
        <pc:spChg chg="mod">
          <ac:chgData name="Wendy Loa-Kum-Cheung" userId="S::w.loa@griffith.edu.au::365b5923-1be9-421d-9c6f-b52a1026d5f0" providerId="AD" clId="Web-{B167ED73-C6D1-4AB3-82CE-D2C7D6B0505A}" dt="2021-10-08T03:52:28.508" v="0" actId="20577"/>
          <ac:spMkLst>
            <pc:docMk/>
            <pc:sldMk cId="3482456067" sldId="366"/>
            <ac:spMk id="7" creationId="{83AFCB86-9235-4B66-9839-C80B88CB5607}"/>
          </ac:spMkLst>
        </pc:spChg>
      </pc:sldChg>
      <pc:sldChg chg="modSp">
        <pc:chgData name="Wendy Loa-Kum-Cheung" userId="S::w.loa@griffith.edu.au::365b5923-1be9-421d-9c6f-b52a1026d5f0" providerId="AD" clId="Web-{B167ED73-C6D1-4AB3-82CE-D2C7D6B0505A}" dt="2021-10-08T03:58:23.109" v="54" actId="14100"/>
        <pc:sldMkLst>
          <pc:docMk/>
          <pc:sldMk cId="2164692415" sldId="368"/>
        </pc:sldMkLst>
        <pc:spChg chg="mod">
          <ac:chgData name="Wendy Loa-Kum-Cheung" userId="S::w.loa@griffith.edu.au::365b5923-1be9-421d-9c6f-b52a1026d5f0" providerId="AD" clId="Web-{B167ED73-C6D1-4AB3-82CE-D2C7D6B0505A}" dt="2021-10-08T03:58:23.109" v="54" actId="14100"/>
          <ac:spMkLst>
            <pc:docMk/>
            <pc:sldMk cId="2164692415" sldId="368"/>
            <ac:spMk id="8" creationId="{C07007A0-50A7-4E28-BDE1-B1741646637B}"/>
          </ac:spMkLst>
        </pc:spChg>
      </pc:sldChg>
    </pc:docChg>
  </pc:docChgLst>
  <pc:docChgLst>
    <pc:chgData name="Wendy Loa-Kum-Cheung" userId="S::w.loa@griffith.edu.au::365b5923-1be9-421d-9c6f-b52a1026d5f0" providerId="AD" clId="Web-{95951388-CE16-40C3-B103-B286CA1638F9}"/>
    <pc:docChg chg="delSld modSld">
      <pc:chgData name="Wendy Loa-Kum-Cheung" userId="S::w.loa@griffith.edu.au::365b5923-1be9-421d-9c6f-b52a1026d5f0" providerId="AD" clId="Web-{95951388-CE16-40C3-B103-B286CA1638F9}" dt="2021-10-07T23:21:38.091" v="43" actId="1076"/>
      <pc:docMkLst>
        <pc:docMk/>
      </pc:docMkLst>
      <pc:sldChg chg="addSp modSp">
        <pc:chgData name="Wendy Loa-Kum-Cheung" userId="S::w.loa@griffith.edu.au::365b5923-1be9-421d-9c6f-b52a1026d5f0" providerId="AD" clId="Web-{95951388-CE16-40C3-B103-B286CA1638F9}" dt="2021-10-07T23:21:14.185" v="41" actId="1076"/>
        <pc:sldMkLst>
          <pc:docMk/>
          <pc:sldMk cId="1749652884" sldId="297"/>
        </pc:sldMkLst>
        <pc:cxnChg chg="add mod">
          <ac:chgData name="Wendy Loa-Kum-Cheung" userId="S::w.loa@griffith.edu.au::365b5923-1be9-421d-9c6f-b52a1026d5f0" providerId="AD" clId="Web-{95951388-CE16-40C3-B103-B286CA1638F9}" dt="2021-10-07T23:21:14.185" v="41" actId="1076"/>
          <ac:cxnSpMkLst>
            <pc:docMk/>
            <pc:sldMk cId="1749652884" sldId="297"/>
            <ac:cxnSpMk id="3" creationId="{6418BB34-8D25-4CBF-A8FB-6A9C801C6EE0}"/>
          </ac:cxnSpMkLst>
        </pc:cxnChg>
      </pc:sldChg>
      <pc:sldChg chg="addSp modSp">
        <pc:chgData name="Wendy Loa-Kum-Cheung" userId="S::w.loa@griffith.edu.au::365b5923-1be9-421d-9c6f-b52a1026d5f0" providerId="AD" clId="Web-{95951388-CE16-40C3-B103-B286CA1638F9}" dt="2021-10-07T23:21:38.091" v="43" actId="1076"/>
        <pc:sldMkLst>
          <pc:docMk/>
          <pc:sldMk cId="2821423342" sldId="329"/>
        </pc:sldMkLst>
        <pc:cxnChg chg="add mod">
          <ac:chgData name="Wendy Loa-Kum-Cheung" userId="S::w.loa@griffith.edu.au::365b5923-1be9-421d-9c6f-b52a1026d5f0" providerId="AD" clId="Web-{95951388-CE16-40C3-B103-B286CA1638F9}" dt="2021-10-07T23:21:38.091" v="43" actId="1076"/>
          <ac:cxnSpMkLst>
            <pc:docMk/>
            <pc:sldMk cId="2821423342" sldId="329"/>
            <ac:cxnSpMk id="3" creationId="{20B4B9F0-6B78-4622-970F-22FCA6A688EF}"/>
          </ac:cxnSpMkLst>
        </pc:cxnChg>
      </pc:sldChg>
      <pc:sldChg chg="del">
        <pc:chgData name="Wendy Loa-Kum-Cheung" userId="S::w.loa@griffith.edu.au::365b5923-1be9-421d-9c6f-b52a1026d5f0" providerId="AD" clId="Web-{95951388-CE16-40C3-B103-B286CA1638F9}" dt="2021-10-07T23:20:48.387" v="39"/>
        <pc:sldMkLst>
          <pc:docMk/>
          <pc:sldMk cId="260455715" sldId="333"/>
        </pc:sldMkLst>
      </pc:sldChg>
      <pc:sldChg chg="addSp delSp modSp">
        <pc:chgData name="Wendy Loa-Kum-Cheung" userId="S::w.loa@griffith.edu.au::365b5923-1be9-421d-9c6f-b52a1026d5f0" providerId="AD" clId="Web-{95951388-CE16-40C3-B103-B286CA1638F9}" dt="2021-10-07T23:19:29.433" v="38" actId="14100"/>
        <pc:sldMkLst>
          <pc:docMk/>
          <pc:sldMk cId="2427397817" sldId="367"/>
        </pc:sldMkLst>
        <pc:spChg chg="add del mod">
          <ac:chgData name="Wendy Loa-Kum-Cheung" userId="S::w.loa@griffith.edu.au::365b5923-1be9-421d-9c6f-b52a1026d5f0" providerId="AD" clId="Web-{95951388-CE16-40C3-B103-B286CA1638F9}" dt="2021-10-07T23:19:29.433" v="38" actId="14100"/>
          <ac:spMkLst>
            <pc:docMk/>
            <pc:sldMk cId="2427397817" sldId="367"/>
            <ac:spMk id="9" creationId="{9E90164B-BFC3-4A64-A642-56E05261B453}"/>
          </ac:spMkLst>
        </pc:spChg>
        <pc:picChg chg="add del mod">
          <ac:chgData name="Wendy Loa-Kum-Cheung" userId="S::w.loa@griffith.edu.au::365b5923-1be9-421d-9c6f-b52a1026d5f0" providerId="AD" clId="Web-{95951388-CE16-40C3-B103-B286CA1638F9}" dt="2021-10-07T23:17:32.102" v="2"/>
          <ac:picMkLst>
            <pc:docMk/>
            <pc:sldMk cId="2427397817" sldId="367"/>
            <ac:picMk id="2" creationId="{E54011B2-68DD-4629-9516-3077AF43DA94}"/>
          </ac:picMkLst>
        </pc:picChg>
      </pc:sldChg>
    </pc:docChg>
  </pc:docChgLst>
  <pc:docChgLst>
    <pc:chgData name="Wendy Loa-Kum-Cheung" userId="S::w.loa@griffith.edu.au::365b5923-1be9-421d-9c6f-b52a1026d5f0" providerId="AD" clId="Web-{DE789895-3D44-45A9-8EA4-4105CC10D7C5}"/>
    <pc:docChg chg="modSld">
      <pc:chgData name="Wendy Loa-Kum-Cheung" userId="S::w.loa@griffith.edu.au::365b5923-1be9-421d-9c6f-b52a1026d5f0" providerId="AD" clId="Web-{DE789895-3D44-45A9-8EA4-4105CC10D7C5}" dt="2021-10-08T05:21:42.480" v="53" actId="20577"/>
      <pc:docMkLst>
        <pc:docMk/>
      </pc:docMkLst>
      <pc:sldChg chg="addSp delSp modSp">
        <pc:chgData name="Wendy Loa-Kum-Cheung" userId="S::w.loa@griffith.edu.au::365b5923-1be9-421d-9c6f-b52a1026d5f0" providerId="AD" clId="Web-{DE789895-3D44-45A9-8EA4-4105CC10D7C5}" dt="2021-10-08T05:21:42.480" v="53" actId="20577"/>
        <pc:sldMkLst>
          <pc:docMk/>
          <pc:sldMk cId="1344297863" sldId="332"/>
        </pc:sldMkLst>
        <pc:spChg chg="add del">
          <ac:chgData name="Wendy Loa-Kum-Cheung" userId="S::w.loa@griffith.edu.au::365b5923-1be9-421d-9c6f-b52a1026d5f0" providerId="AD" clId="Web-{DE789895-3D44-45A9-8EA4-4105CC10D7C5}" dt="2021-10-08T05:18:10.741" v="49"/>
          <ac:spMkLst>
            <pc:docMk/>
            <pc:sldMk cId="1344297863" sldId="332"/>
            <ac:spMk id="3" creationId="{ADDC4749-942A-48C3-A9F1-5D8B41970369}"/>
          </ac:spMkLst>
        </pc:spChg>
        <pc:spChg chg="mod">
          <ac:chgData name="Wendy Loa-Kum-Cheung" userId="S::w.loa@griffith.edu.au::365b5923-1be9-421d-9c6f-b52a1026d5f0" providerId="AD" clId="Web-{DE789895-3D44-45A9-8EA4-4105CC10D7C5}" dt="2021-10-08T05:21:42.480" v="53" actId="20577"/>
          <ac:spMkLst>
            <pc:docMk/>
            <pc:sldMk cId="1344297863" sldId="332"/>
            <ac:spMk id="4" creationId="{00000000-0000-0000-0000-000000000000}"/>
          </ac:spMkLst>
        </pc:spChg>
        <pc:spChg chg="add del">
          <ac:chgData name="Wendy Loa-Kum-Cheung" userId="S::w.loa@griffith.edu.au::365b5923-1be9-421d-9c6f-b52a1026d5f0" providerId="AD" clId="Web-{DE789895-3D44-45A9-8EA4-4105CC10D7C5}" dt="2021-10-08T05:21:21.839" v="51"/>
          <ac:spMkLst>
            <pc:docMk/>
            <pc:sldMk cId="1344297863" sldId="332"/>
            <ac:spMk id="5" creationId="{96A3921E-C544-4966-84F4-5C4BBF42CCF8}"/>
          </ac:spMkLst>
        </pc:spChg>
      </pc:sldChg>
      <pc:sldChg chg="modNotes">
        <pc:chgData name="Wendy Loa-Kum-Cheung" userId="S::w.loa@griffith.edu.au::365b5923-1be9-421d-9c6f-b52a1026d5f0" providerId="AD" clId="Web-{DE789895-3D44-45A9-8EA4-4105CC10D7C5}" dt="2021-10-08T04:55:12.143" v="27"/>
        <pc:sldMkLst>
          <pc:docMk/>
          <pc:sldMk cId="2427397817" sldId="367"/>
        </pc:sldMkLst>
      </pc:sldChg>
      <pc:sldChg chg="modSp">
        <pc:chgData name="Wendy Loa-Kum-Cheung" userId="S::w.loa@griffith.edu.au::365b5923-1be9-421d-9c6f-b52a1026d5f0" providerId="AD" clId="Web-{DE789895-3D44-45A9-8EA4-4105CC10D7C5}" dt="2021-10-08T04:49:14.134" v="3" actId="20577"/>
        <pc:sldMkLst>
          <pc:docMk/>
          <pc:sldMk cId="1895911210" sldId="372"/>
        </pc:sldMkLst>
        <pc:spChg chg="mod">
          <ac:chgData name="Wendy Loa-Kum-Cheung" userId="S::w.loa@griffith.edu.au::365b5923-1be9-421d-9c6f-b52a1026d5f0" providerId="AD" clId="Web-{DE789895-3D44-45A9-8EA4-4105CC10D7C5}" dt="2021-10-08T04:49:14.134" v="3" actId="20577"/>
          <ac:spMkLst>
            <pc:docMk/>
            <pc:sldMk cId="1895911210" sldId="372"/>
            <ac:spMk id="8" creationId="{C07007A0-50A7-4E28-BDE1-B1741646637B}"/>
          </ac:spMkLst>
        </pc:spChg>
      </pc:sldChg>
    </pc:docChg>
  </pc:docChgLst>
  <pc:docChgLst>
    <pc:chgData name="Wendy Loa-Kum-Cheung" userId="S::w.loa@griffith.edu.au::365b5923-1be9-421d-9c6f-b52a1026d5f0" providerId="AD" clId="Web-{DCDCEFD8-6DA1-4606-8FD1-218373A95F93}"/>
    <pc:docChg chg="modSld">
      <pc:chgData name="Wendy Loa-Kum-Cheung" userId="S::w.loa@griffith.edu.au::365b5923-1be9-421d-9c6f-b52a1026d5f0" providerId="AD" clId="Web-{DCDCEFD8-6DA1-4606-8FD1-218373A95F93}" dt="2021-10-08T04:47:50.738" v="15" actId="14100"/>
      <pc:docMkLst>
        <pc:docMk/>
      </pc:docMkLst>
      <pc:sldChg chg="addSp modSp">
        <pc:chgData name="Wendy Loa-Kum-Cheung" userId="S::w.loa@griffith.edu.au::365b5923-1be9-421d-9c6f-b52a1026d5f0" providerId="AD" clId="Web-{DCDCEFD8-6DA1-4606-8FD1-218373A95F93}" dt="2021-10-08T04:45:29.657" v="2" actId="14100"/>
        <pc:sldMkLst>
          <pc:docMk/>
          <pc:sldMk cId="2164692415" sldId="368"/>
        </pc:sldMkLst>
        <pc:picChg chg="add mod">
          <ac:chgData name="Wendy Loa-Kum-Cheung" userId="S::w.loa@griffith.edu.au::365b5923-1be9-421d-9c6f-b52a1026d5f0" providerId="AD" clId="Web-{DCDCEFD8-6DA1-4606-8FD1-218373A95F93}" dt="2021-10-08T04:45:29.657" v="2" actId="14100"/>
          <ac:picMkLst>
            <pc:docMk/>
            <pc:sldMk cId="2164692415" sldId="368"/>
            <ac:picMk id="2" creationId="{845EBC7F-A0DF-4049-93A5-B76FB57483AA}"/>
          </ac:picMkLst>
        </pc:picChg>
      </pc:sldChg>
      <pc:sldChg chg="addSp modSp">
        <pc:chgData name="Wendy Loa-Kum-Cheung" userId="S::w.loa@griffith.edu.au::365b5923-1be9-421d-9c6f-b52a1026d5f0" providerId="AD" clId="Web-{DCDCEFD8-6DA1-4606-8FD1-218373A95F93}" dt="2021-10-08T04:46:56.565" v="11" actId="14100"/>
        <pc:sldMkLst>
          <pc:docMk/>
          <pc:sldMk cId="2283896207" sldId="370"/>
        </pc:sldMkLst>
        <pc:picChg chg="add mod">
          <ac:chgData name="Wendy Loa-Kum-Cheung" userId="S::w.loa@griffith.edu.au::365b5923-1be9-421d-9c6f-b52a1026d5f0" providerId="AD" clId="Web-{DCDCEFD8-6DA1-4606-8FD1-218373A95F93}" dt="2021-10-08T04:46:56.565" v="11" actId="14100"/>
          <ac:picMkLst>
            <pc:docMk/>
            <pc:sldMk cId="2283896207" sldId="370"/>
            <ac:picMk id="2" creationId="{ED44F6E5-221D-47CD-8AF7-4FA1BB2B1559}"/>
          </ac:picMkLst>
        </pc:picChg>
      </pc:sldChg>
      <pc:sldChg chg="addSp modSp">
        <pc:chgData name="Wendy Loa-Kum-Cheung" userId="S::w.loa@griffith.edu.au::365b5923-1be9-421d-9c6f-b52a1026d5f0" providerId="AD" clId="Web-{DCDCEFD8-6DA1-4606-8FD1-218373A95F93}" dt="2021-10-08T04:47:50.738" v="15" actId="14100"/>
        <pc:sldMkLst>
          <pc:docMk/>
          <pc:sldMk cId="1895911210" sldId="372"/>
        </pc:sldMkLst>
        <pc:picChg chg="add mod">
          <ac:chgData name="Wendy Loa-Kum-Cheung" userId="S::w.loa@griffith.edu.au::365b5923-1be9-421d-9c6f-b52a1026d5f0" providerId="AD" clId="Web-{DCDCEFD8-6DA1-4606-8FD1-218373A95F93}" dt="2021-10-08T04:45:42.532" v="4" actId="1076"/>
          <ac:picMkLst>
            <pc:docMk/>
            <pc:sldMk cId="1895911210" sldId="372"/>
            <ac:picMk id="2" creationId="{4B421095-6405-408F-80B9-D839435B97E6}"/>
          </ac:picMkLst>
        </pc:picChg>
        <pc:picChg chg="add mod">
          <ac:chgData name="Wendy Loa-Kum-Cheung" userId="S::w.loa@griffith.edu.au::365b5923-1be9-421d-9c6f-b52a1026d5f0" providerId="AD" clId="Web-{DCDCEFD8-6DA1-4606-8FD1-218373A95F93}" dt="2021-10-08T04:47:50.738" v="15" actId="14100"/>
          <ac:picMkLst>
            <pc:docMk/>
            <pc:sldMk cId="1895911210" sldId="372"/>
            <ac:picMk id="3" creationId="{3AAB0EE7-4EC9-4B9C-9BC4-2BC2096742C7}"/>
          </ac:picMkLst>
        </pc:picChg>
      </pc:sldChg>
    </pc:docChg>
  </pc:docChgLst>
  <pc:docChgLst>
    <pc:chgData name="Wendy Loa-Kum-Cheung" userId="S::w.loa@griffith.edu.au::365b5923-1be9-421d-9c6f-b52a1026d5f0" providerId="AD" clId="Web-{2928021D-C4B1-4706-9649-A80FE973A138}"/>
    <pc:docChg chg="modSld">
      <pc:chgData name="Wendy Loa-Kum-Cheung" userId="S::w.loa@griffith.edu.au::365b5923-1be9-421d-9c6f-b52a1026d5f0" providerId="AD" clId="Web-{2928021D-C4B1-4706-9649-A80FE973A138}" dt="2021-10-06T21:12:17.715" v="18" actId="1076"/>
      <pc:docMkLst>
        <pc:docMk/>
      </pc:docMkLst>
      <pc:sldChg chg="modSp">
        <pc:chgData name="Wendy Loa-Kum-Cheung" userId="S::w.loa@griffith.edu.au::365b5923-1be9-421d-9c6f-b52a1026d5f0" providerId="AD" clId="Web-{2928021D-C4B1-4706-9649-A80FE973A138}" dt="2021-10-06T21:12:17.715" v="18" actId="1076"/>
        <pc:sldMkLst>
          <pc:docMk/>
          <pc:sldMk cId="2283896207" sldId="370"/>
        </pc:sldMkLst>
        <pc:spChg chg="mod">
          <ac:chgData name="Wendy Loa-Kum-Cheung" userId="S::w.loa@griffith.edu.au::365b5923-1be9-421d-9c6f-b52a1026d5f0" providerId="AD" clId="Web-{2928021D-C4B1-4706-9649-A80FE973A138}" dt="2021-10-06T21:12:17.715" v="18" actId="1076"/>
          <ac:spMkLst>
            <pc:docMk/>
            <pc:sldMk cId="2283896207" sldId="370"/>
            <ac:spMk id="13" creationId="{468E58E4-397B-4234-B3E9-F113B69E35EA}"/>
          </ac:spMkLst>
        </pc:spChg>
      </pc:sldChg>
    </pc:docChg>
  </pc:docChgLst>
  <pc:docChgLst>
    <pc:chgData name="Wendy Loa-Kum-Cheung" userId="S::w.loa@griffith.edu.au::365b5923-1be9-421d-9c6f-b52a1026d5f0" providerId="AD" clId="Web-{A2F535F4-7230-4F8A-8DEA-BF5D71C22331}"/>
    <pc:docChg chg="addSld modSld sldOrd">
      <pc:chgData name="Wendy Loa-Kum-Cheung" userId="S::w.loa@griffith.edu.au::365b5923-1be9-421d-9c6f-b52a1026d5f0" providerId="AD" clId="Web-{A2F535F4-7230-4F8A-8DEA-BF5D71C22331}" dt="2021-10-08T04:17:33.648" v="56" actId="20577"/>
      <pc:docMkLst>
        <pc:docMk/>
      </pc:docMkLst>
      <pc:sldChg chg="modSp add ord replId">
        <pc:chgData name="Wendy Loa-Kum-Cheung" userId="S::w.loa@griffith.edu.au::365b5923-1be9-421d-9c6f-b52a1026d5f0" providerId="AD" clId="Web-{A2F535F4-7230-4F8A-8DEA-BF5D71C22331}" dt="2021-10-08T04:17:33.648" v="56" actId="20577"/>
        <pc:sldMkLst>
          <pc:docMk/>
          <pc:sldMk cId="42704172" sldId="375"/>
        </pc:sldMkLst>
        <pc:spChg chg="mod">
          <ac:chgData name="Wendy Loa-Kum-Cheung" userId="S::w.loa@griffith.edu.au::365b5923-1be9-421d-9c6f-b52a1026d5f0" providerId="AD" clId="Web-{A2F535F4-7230-4F8A-8DEA-BF5D71C22331}" dt="2021-10-08T04:12:19.641" v="5" actId="20577"/>
          <ac:spMkLst>
            <pc:docMk/>
            <pc:sldMk cId="42704172" sldId="375"/>
            <ac:spMk id="2" creationId="{780B40C1-8B5E-4F0D-9C2C-FF448284B02D}"/>
          </ac:spMkLst>
        </pc:spChg>
        <pc:spChg chg="mod">
          <ac:chgData name="Wendy Loa-Kum-Cheung" userId="S::w.loa@griffith.edu.au::365b5923-1be9-421d-9c6f-b52a1026d5f0" providerId="AD" clId="Web-{A2F535F4-7230-4F8A-8DEA-BF5D71C22331}" dt="2021-10-08T04:17:33.648" v="56" actId="20577"/>
          <ac:spMkLst>
            <pc:docMk/>
            <pc:sldMk cId="42704172" sldId="375"/>
            <ac:spMk id="10" creationId="{79384327-6B06-4BCF-92B1-5B8B9E497EA9}"/>
          </ac:spMkLst>
        </pc:spChg>
      </pc:sldChg>
    </pc:docChg>
  </pc:docChgLst>
  <pc:docChgLst>
    <pc:chgData name="Wendy Loa-Kum-Cheung" userId="S::w.loa@griffith.edu.au::365b5923-1be9-421d-9c6f-b52a1026d5f0" providerId="AD" clId="Web-{4B693C18-4B85-47E2-8C21-98A6E8882A77}"/>
    <pc:docChg chg="modSld">
      <pc:chgData name="Wendy Loa-Kum-Cheung" userId="S::w.loa@griffith.edu.au::365b5923-1be9-421d-9c6f-b52a1026d5f0" providerId="AD" clId="Web-{4B693C18-4B85-47E2-8C21-98A6E8882A77}" dt="2021-10-08T04:37:51.455" v="3" actId="14100"/>
      <pc:docMkLst>
        <pc:docMk/>
      </pc:docMkLst>
      <pc:sldChg chg="addSp delSp modSp">
        <pc:chgData name="Wendy Loa-Kum-Cheung" userId="S::w.loa@griffith.edu.au::365b5923-1be9-421d-9c6f-b52a1026d5f0" providerId="AD" clId="Web-{4B693C18-4B85-47E2-8C21-98A6E8882A77}" dt="2021-10-08T04:34:33.733" v="2"/>
        <pc:sldMkLst>
          <pc:docMk/>
          <pc:sldMk cId="750964411" sldId="365"/>
        </pc:sldMkLst>
        <pc:spChg chg="add del mod">
          <ac:chgData name="Wendy Loa-Kum-Cheung" userId="S::w.loa@griffith.edu.au::365b5923-1be9-421d-9c6f-b52a1026d5f0" providerId="AD" clId="Web-{4B693C18-4B85-47E2-8C21-98A6E8882A77}" dt="2021-10-08T04:34:33.733" v="2"/>
          <ac:spMkLst>
            <pc:docMk/>
            <pc:sldMk cId="750964411" sldId="365"/>
            <ac:spMk id="12" creationId="{2C8A48B6-5F4A-413C-AA8A-BB1595D67A84}"/>
          </ac:spMkLst>
        </pc:spChg>
      </pc:sldChg>
      <pc:sldChg chg="modSp">
        <pc:chgData name="Wendy Loa-Kum-Cheung" userId="S::w.loa@griffith.edu.au::365b5923-1be9-421d-9c6f-b52a1026d5f0" providerId="AD" clId="Web-{4B693C18-4B85-47E2-8C21-98A6E8882A77}" dt="2021-10-08T04:37:51.455" v="3" actId="14100"/>
        <pc:sldMkLst>
          <pc:docMk/>
          <pc:sldMk cId="1922316451" sldId="369"/>
        </pc:sldMkLst>
        <pc:spChg chg="mod">
          <ac:chgData name="Wendy Loa-Kum-Cheung" userId="S::w.loa@griffith.edu.au::365b5923-1be9-421d-9c6f-b52a1026d5f0" providerId="AD" clId="Web-{4B693C18-4B85-47E2-8C21-98A6E8882A77}" dt="2021-10-08T04:37:51.455" v="3" actId="14100"/>
          <ac:spMkLst>
            <pc:docMk/>
            <pc:sldMk cId="1922316451" sldId="369"/>
            <ac:spMk id="8" creationId="{C07007A0-50A7-4E28-BDE1-B1741646637B}"/>
          </ac:spMkLst>
        </pc:spChg>
      </pc:sldChg>
    </pc:docChg>
  </pc:docChgLst>
  <pc:docChgLst>
    <pc:chgData name="Wendy Loa-Kum-Cheung" userId="S::w.loa@griffith.edu.au::365b5923-1be9-421d-9c6f-b52a1026d5f0" providerId="AD" clId="Web-{37560AB8-3637-44D0-95FA-FE58B6BBF68B}"/>
    <pc:docChg chg="modSld">
      <pc:chgData name="Wendy Loa-Kum-Cheung" userId="S::w.loa@griffith.edu.au::365b5923-1be9-421d-9c6f-b52a1026d5f0" providerId="AD" clId="Web-{37560AB8-3637-44D0-95FA-FE58B6BBF68B}" dt="2021-10-13T03:26:43.750" v="14" actId="20577"/>
      <pc:docMkLst>
        <pc:docMk/>
      </pc:docMkLst>
      <pc:sldChg chg="modSp">
        <pc:chgData name="Wendy Loa-Kum-Cheung" userId="S::w.loa@griffith.edu.au::365b5923-1be9-421d-9c6f-b52a1026d5f0" providerId="AD" clId="Web-{37560AB8-3637-44D0-95FA-FE58B6BBF68B}" dt="2021-10-13T03:25:34.920" v="1" actId="20577"/>
        <pc:sldMkLst>
          <pc:docMk/>
          <pc:sldMk cId="4207235053" sldId="281"/>
        </pc:sldMkLst>
        <pc:spChg chg="mod">
          <ac:chgData name="Wendy Loa-Kum-Cheung" userId="S::w.loa@griffith.edu.au::365b5923-1be9-421d-9c6f-b52a1026d5f0" providerId="AD" clId="Web-{37560AB8-3637-44D0-95FA-FE58B6BBF68B}" dt="2021-10-13T03:25:34.920" v="1" actId="20577"/>
          <ac:spMkLst>
            <pc:docMk/>
            <pc:sldMk cId="4207235053" sldId="281"/>
            <ac:spMk id="4" creationId="{40C2F019-4DA8-47F1-8C9A-4B841B46D156}"/>
          </ac:spMkLst>
        </pc:spChg>
      </pc:sldChg>
      <pc:sldChg chg="modSp">
        <pc:chgData name="Wendy Loa-Kum-Cheung" userId="S::w.loa@griffith.edu.au::365b5923-1be9-421d-9c6f-b52a1026d5f0" providerId="AD" clId="Web-{37560AB8-3637-44D0-95FA-FE58B6BBF68B}" dt="2021-10-13T03:25:56.874" v="11" actId="20577"/>
        <pc:sldMkLst>
          <pc:docMk/>
          <pc:sldMk cId="2634489811" sldId="287"/>
        </pc:sldMkLst>
        <pc:spChg chg="mod">
          <ac:chgData name="Wendy Loa-Kum-Cheung" userId="S::w.loa@griffith.edu.au::365b5923-1be9-421d-9c6f-b52a1026d5f0" providerId="AD" clId="Web-{37560AB8-3637-44D0-95FA-FE58B6BBF68B}" dt="2021-10-13T03:25:56.874" v="11" actId="20577"/>
          <ac:spMkLst>
            <pc:docMk/>
            <pc:sldMk cId="2634489811" sldId="287"/>
            <ac:spMk id="4" creationId="{40C2F019-4DA8-47F1-8C9A-4B841B46D156}"/>
          </ac:spMkLst>
        </pc:spChg>
      </pc:sldChg>
      <pc:sldChg chg="modSp">
        <pc:chgData name="Wendy Loa-Kum-Cheung" userId="S::w.loa@griffith.edu.au::365b5923-1be9-421d-9c6f-b52a1026d5f0" providerId="AD" clId="Web-{37560AB8-3637-44D0-95FA-FE58B6BBF68B}" dt="2021-10-13T03:26:43.750" v="14" actId="20577"/>
        <pc:sldMkLst>
          <pc:docMk/>
          <pc:sldMk cId="2853053533" sldId="309"/>
        </pc:sldMkLst>
        <pc:spChg chg="mod">
          <ac:chgData name="Wendy Loa-Kum-Cheung" userId="S::w.loa@griffith.edu.au::365b5923-1be9-421d-9c6f-b52a1026d5f0" providerId="AD" clId="Web-{37560AB8-3637-44D0-95FA-FE58B6BBF68B}" dt="2021-10-13T03:26:43.750" v="14" actId="20577"/>
          <ac:spMkLst>
            <pc:docMk/>
            <pc:sldMk cId="2853053533" sldId="309"/>
            <ac:spMk id="10" creationId="{79384327-6B06-4BCF-92B1-5B8B9E497EA9}"/>
          </ac:spMkLst>
        </pc:spChg>
      </pc:sldChg>
    </pc:docChg>
  </pc:docChgLst>
  <pc:docChgLst>
    <pc:chgData name="Wendy Loa-Kum-Cheung" userId="S::w.loa@griffith.edu.au::365b5923-1be9-421d-9c6f-b52a1026d5f0" providerId="AD" clId="Web-{17C6DD80-8CB2-43B0-8C9D-B994773C5EF0}"/>
    <pc:docChg chg="modSld">
      <pc:chgData name="Wendy Loa-Kum-Cheung" userId="S::w.loa@griffith.edu.au::365b5923-1be9-421d-9c6f-b52a1026d5f0" providerId="AD" clId="Web-{17C6DD80-8CB2-43B0-8C9D-B994773C5EF0}" dt="2021-10-08T07:02:27.382" v="1" actId="20577"/>
      <pc:docMkLst>
        <pc:docMk/>
      </pc:docMkLst>
      <pc:sldChg chg="modSp">
        <pc:chgData name="Wendy Loa-Kum-Cheung" userId="S::w.loa@griffith.edu.au::365b5923-1be9-421d-9c6f-b52a1026d5f0" providerId="AD" clId="Web-{17C6DD80-8CB2-43B0-8C9D-B994773C5EF0}" dt="2021-10-08T07:02:27.382" v="1" actId="20577"/>
        <pc:sldMkLst>
          <pc:docMk/>
          <pc:sldMk cId="1851158040" sldId="374"/>
        </pc:sldMkLst>
        <pc:spChg chg="mod">
          <ac:chgData name="Wendy Loa-Kum-Cheung" userId="S::w.loa@griffith.edu.au::365b5923-1be9-421d-9c6f-b52a1026d5f0" providerId="AD" clId="Web-{17C6DD80-8CB2-43B0-8C9D-B994773C5EF0}" dt="2021-10-08T07:02:27.382" v="1" actId="20577"/>
          <ac:spMkLst>
            <pc:docMk/>
            <pc:sldMk cId="1851158040" sldId="374"/>
            <ac:spMk id="8" creationId="{C07007A0-50A7-4E28-BDE1-B1741646637B}"/>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E26FFCA2-BF6D-CE44-A430-3AEE88891A9E}" type="datetimeFigureOut">
              <a:rPr lang="en-US" smtClean="0">
                <a:latin typeface="Arial"/>
              </a:rPr>
              <a:t>10/12/2021</a:t>
            </a:fld>
            <a:endParaRPr lang="en-US">
              <a:latin typeface="Arial"/>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B5BA992C-4394-4E4E-9793-4EB1E3E1D25A}" type="slidenum">
              <a:rPr lang="en-US" smtClean="0">
                <a:latin typeface="Arial"/>
              </a:rPr>
              <a:t>‹#›</a:t>
            </a:fld>
            <a:endParaRPr lang="en-US">
              <a:latin typeface="Arial"/>
            </a:endParaRPr>
          </a:p>
        </p:txBody>
      </p:sp>
    </p:spTree>
    <p:extLst>
      <p:ext uri="{BB962C8B-B14F-4D97-AF65-F5344CB8AC3E}">
        <p14:creationId xmlns:p14="http://schemas.microsoft.com/office/powerpoint/2010/main" val="18202212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atin typeface="Arial"/>
              </a:defRPr>
            </a:lvl1pPr>
          </a:lstStyle>
          <a:p>
            <a:fld id="{16A57A62-2764-F542-B86B-77C5E138D015}" type="datetimeFigureOut">
              <a:rPr lang="en-US" smtClean="0"/>
              <a:pPr/>
              <a:t>10/12/2021</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atin typeface="Arial"/>
              </a:defRPr>
            </a:lvl1pPr>
          </a:lstStyle>
          <a:p>
            <a:fld id="{19A93E2E-41BE-9948-9CD4-5372A3778816}" type="slidenum">
              <a:rPr lang="en-US" smtClean="0"/>
              <a:pPr/>
              <a:t>‹#›</a:t>
            </a:fld>
            <a:endParaRPr lang="en-US"/>
          </a:p>
        </p:txBody>
      </p:sp>
    </p:spTree>
    <p:extLst>
      <p:ext uri="{BB962C8B-B14F-4D97-AF65-F5344CB8AC3E}">
        <p14:creationId xmlns:p14="http://schemas.microsoft.com/office/powerpoint/2010/main" val="14849067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lp.ilab.agilent.com/35322-getting-started/261285-key-ilab-term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a:t>
            </a:fld>
            <a:endParaRPr lang="en-US"/>
          </a:p>
        </p:txBody>
      </p:sp>
    </p:spTree>
    <p:extLst>
      <p:ext uri="{BB962C8B-B14F-4D97-AF65-F5344CB8AC3E}">
        <p14:creationId xmlns:p14="http://schemas.microsoft.com/office/powerpoint/2010/main" val="120427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10</a:t>
            </a:fld>
            <a:endParaRPr lang="en-US"/>
          </a:p>
        </p:txBody>
      </p:sp>
    </p:spTree>
    <p:extLst>
      <p:ext uri="{BB962C8B-B14F-4D97-AF65-F5344CB8AC3E}">
        <p14:creationId xmlns:p14="http://schemas.microsoft.com/office/powerpoint/2010/main" val="2774048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11</a:t>
            </a:fld>
            <a:endParaRPr lang="en-US"/>
          </a:p>
        </p:txBody>
      </p:sp>
    </p:spTree>
    <p:extLst>
      <p:ext uri="{BB962C8B-B14F-4D97-AF65-F5344CB8AC3E}">
        <p14:creationId xmlns:p14="http://schemas.microsoft.com/office/powerpoint/2010/main" val="103794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12</a:t>
            </a:fld>
            <a:endParaRPr lang="en-US"/>
          </a:p>
        </p:txBody>
      </p:sp>
    </p:spTree>
    <p:extLst>
      <p:ext uri="{BB962C8B-B14F-4D97-AF65-F5344CB8AC3E}">
        <p14:creationId xmlns:p14="http://schemas.microsoft.com/office/powerpoint/2010/main" val="3898806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13</a:t>
            </a:fld>
            <a:endParaRPr lang="en-US"/>
          </a:p>
        </p:txBody>
      </p:sp>
    </p:spTree>
    <p:extLst>
      <p:ext uri="{BB962C8B-B14F-4D97-AF65-F5344CB8AC3E}">
        <p14:creationId xmlns:p14="http://schemas.microsoft.com/office/powerpoint/2010/main" val="1570720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14</a:t>
            </a:fld>
            <a:endParaRPr lang="en-US"/>
          </a:p>
        </p:txBody>
      </p:sp>
    </p:spTree>
    <p:extLst>
      <p:ext uri="{BB962C8B-B14F-4D97-AF65-F5344CB8AC3E}">
        <p14:creationId xmlns:p14="http://schemas.microsoft.com/office/powerpoint/2010/main" val="394985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15</a:t>
            </a:fld>
            <a:endParaRPr lang="en-US"/>
          </a:p>
        </p:txBody>
      </p:sp>
    </p:spTree>
    <p:extLst>
      <p:ext uri="{BB962C8B-B14F-4D97-AF65-F5344CB8AC3E}">
        <p14:creationId xmlns:p14="http://schemas.microsoft.com/office/powerpoint/2010/main" val="2697465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16</a:t>
            </a:fld>
            <a:endParaRPr lang="en-US"/>
          </a:p>
        </p:txBody>
      </p:sp>
    </p:spTree>
    <p:extLst>
      <p:ext uri="{BB962C8B-B14F-4D97-AF65-F5344CB8AC3E}">
        <p14:creationId xmlns:p14="http://schemas.microsoft.com/office/powerpoint/2010/main" val="304366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Home:</a:t>
            </a:r>
          </a:p>
          <a:p>
            <a:r>
              <a:rPr lang="en-AU"/>
              <a:t>Recently used cores</a:t>
            </a:r>
          </a:p>
          <a:p>
            <a:r>
              <a:rPr lang="en-AU"/>
              <a:t>Unread messages link</a:t>
            </a:r>
          </a:p>
          <a:p>
            <a:r>
              <a:rPr lang="en-AU"/>
              <a:t>Service Requests (Alerts)</a:t>
            </a:r>
          </a:p>
          <a:p>
            <a:endParaRPr lang="en-AU"/>
          </a:p>
          <a:p>
            <a:r>
              <a:rPr lang="en-AU"/>
              <a:t>Communications:</a:t>
            </a:r>
          </a:p>
          <a:p>
            <a:r>
              <a:rPr lang="en-AU"/>
              <a:t>Messages that have been sent to you from iLab</a:t>
            </a:r>
          </a:p>
          <a:p>
            <a:endParaRPr lang="en-AU"/>
          </a:p>
          <a:p>
            <a:r>
              <a:rPr lang="en-AU"/>
              <a:t>My Groups</a:t>
            </a:r>
          </a:p>
        </p:txBody>
      </p:sp>
      <p:sp>
        <p:nvSpPr>
          <p:cNvPr id="4" name="Slide Number Placeholder 3"/>
          <p:cNvSpPr>
            <a:spLocks noGrp="1"/>
          </p:cNvSpPr>
          <p:nvPr>
            <p:ph type="sldNum" sz="quarter" idx="5"/>
          </p:nvPr>
        </p:nvSpPr>
        <p:spPr/>
        <p:txBody>
          <a:bodyPr/>
          <a:lstStyle/>
          <a:p>
            <a:fld id="{19A93E2E-41BE-9948-9CD4-5372A3778816}" type="slidenum">
              <a:rPr lang="en-US" smtClean="0"/>
              <a:pPr/>
              <a:t>17</a:t>
            </a:fld>
            <a:endParaRPr lang="en-US"/>
          </a:p>
        </p:txBody>
      </p:sp>
    </p:spTree>
    <p:extLst>
      <p:ext uri="{BB962C8B-B14F-4D97-AF65-F5344CB8AC3E}">
        <p14:creationId xmlns:p14="http://schemas.microsoft.com/office/powerpoint/2010/main" val="2085122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18</a:t>
            </a:fld>
            <a:endParaRPr lang="en-US"/>
          </a:p>
        </p:txBody>
      </p:sp>
    </p:spTree>
    <p:extLst>
      <p:ext uri="{BB962C8B-B14F-4D97-AF65-F5344CB8AC3E}">
        <p14:creationId xmlns:p14="http://schemas.microsoft.com/office/powerpoint/2010/main" val="131476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19</a:t>
            </a:fld>
            <a:endParaRPr lang="en-US"/>
          </a:p>
        </p:txBody>
      </p:sp>
    </p:spTree>
    <p:extLst>
      <p:ext uri="{BB962C8B-B14F-4D97-AF65-F5344CB8AC3E}">
        <p14:creationId xmlns:p14="http://schemas.microsoft.com/office/powerpoint/2010/main" val="108256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a:t>
            </a:r>
            <a:r>
              <a:rPr lang="en-AU" dirty="0" err="1"/>
              <a:t>iLab</a:t>
            </a:r>
            <a:r>
              <a:rPr lang="en-AU" dirty="0"/>
              <a:t>?</a:t>
            </a:r>
          </a:p>
          <a:p>
            <a:pPr lvl="1"/>
            <a:r>
              <a:rPr lang="en-AU" sz="1600" dirty="0"/>
              <a:t>Requesting projects and services</a:t>
            </a:r>
          </a:p>
          <a:p>
            <a:pPr lvl="1"/>
            <a:r>
              <a:rPr lang="en-AU" sz="1600" dirty="0"/>
              <a:t>Booking and scheduling equipment and people</a:t>
            </a:r>
          </a:p>
          <a:p>
            <a:pPr lvl="1"/>
            <a:r>
              <a:rPr lang="en-AU" sz="1600" dirty="0"/>
              <a:t>Manages billing</a:t>
            </a:r>
          </a:p>
          <a:p>
            <a:pPr lvl="1"/>
            <a:endParaRPr lang="en-AU" sz="1600">
              <a:cs typeface="+mn-cs"/>
            </a:endParaRPr>
          </a:p>
          <a:p>
            <a:pPr lvl="1"/>
            <a:r>
              <a:rPr lang="en-AU" sz="1800" dirty="0">
                <a:cs typeface="+mn-cs"/>
              </a:rPr>
              <a:t>Key terms (</a:t>
            </a:r>
            <a:r>
              <a:rPr lang="en-AU" sz="1800" dirty="0">
                <a:hlinkClick r:id="rId3"/>
              </a:rPr>
              <a:t>iLab website</a:t>
            </a:r>
            <a:r>
              <a:rPr lang="en-AU" sz="1800" dirty="0"/>
              <a:t>)</a:t>
            </a:r>
            <a:endParaRPr lang="en-AU" sz="1800" dirty="0">
              <a:cs typeface="+mn-cs"/>
            </a:endParaRPr>
          </a:p>
          <a:p>
            <a:pPr lvl="1"/>
            <a:r>
              <a:rPr lang="en-AU" sz="1800" dirty="0">
                <a:cs typeface="+mn-cs"/>
              </a:rPr>
              <a:t>Accounts, Labs and Logins</a:t>
            </a:r>
          </a:p>
          <a:p>
            <a:pPr lvl="0"/>
            <a:r>
              <a:rPr lang="en-AU" sz="1600" dirty="0"/>
              <a:t>Key terms</a:t>
            </a:r>
          </a:p>
          <a:p>
            <a:pPr rtl="0"/>
            <a:r>
              <a:rPr lang="en-US" sz="1200" b="1" i="0" kern="1200" dirty="0">
                <a:solidFill>
                  <a:schemeClr val="tx1"/>
                </a:solidFill>
                <a:effectLst/>
                <a:latin typeface="Arial"/>
                <a:ea typeface="+mn-ea"/>
                <a:cs typeface="+mn-cs"/>
              </a:rPr>
              <a:t>Go to </a:t>
            </a:r>
            <a:r>
              <a:rPr lang="en-US" sz="1200" b="1" i="0" kern="1200" dirty="0" err="1">
                <a:solidFill>
                  <a:schemeClr val="tx1"/>
                </a:solidFill>
                <a:effectLst/>
                <a:latin typeface="Arial"/>
                <a:ea typeface="+mn-ea"/>
                <a:cs typeface="+mn-cs"/>
              </a:rPr>
              <a:t>iLab</a:t>
            </a:r>
            <a:r>
              <a:rPr lang="en-US" sz="1200" b="1" i="0" kern="1200" dirty="0">
                <a:solidFill>
                  <a:schemeClr val="tx1"/>
                </a:solidFill>
                <a:effectLst/>
                <a:latin typeface="Arial"/>
                <a:ea typeface="+mn-ea"/>
                <a:cs typeface="+mn-cs"/>
              </a:rPr>
              <a:t> website </a:t>
            </a:r>
            <a:r>
              <a:rPr lang="en-AU" dirty="0">
                <a:hlinkClick r:id="rId3"/>
              </a:rPr>
              <a:t>https://help.ilab.agilent.com/35322-getting-started/261285-key-ilab-terms</a:t>
            </a:r>
            <a:endParaRPr lang="en-AU" dirty="0"/>
          </a:p>
          <a:p>
            <a:pPr rtl="0"/>
            <a:endParaRPr lang="en-AU" sz="1200" b="0" i="0" kern="1200">
              <a:solidFill>
                <a:schemeClr val="tx1"/>
              </a:solidFill>
              <a:effectLst/>
              <a:latin typeface="Arial"/>
              <a:ea typeface="+mn-ea"/>
              <a:cs typeface="+mn-cs"/>
            </a:endParaRPr>
          </a:p>
          <a:p>
            <a:pPr rtl="0"/>
            <a:endParaRPr lang="en-US" sz="1200" b="0" i="0" kern="1200">
              <a:solidFill>
                <a:schemeClr val="tx1"/>
              </a:solidFill>
              <a:effectLst/>
              <a:latin typeface="Arial"/>
              <a:ea typeface="+mn-ea"/>
              <a:cs typeface="+mn-cs"/>
            </a:endParaRPr>
          </a:p>
          <a:p>
            <a:pPr lvl="0"/>
            <a:endParaRPr lang="en-AU" sz="1600"/>
          </a:p>
          <a:p>
            <a:pPr lvl="0"/>
            <a:endParaRPr lang="en-AU" sz="1600"/>
          </a:p>
          <a:p>
            <a:pPr lvl="0"/>
            <a:endParaRPr lang="en-AU" sz="1600"/>
          </a:p>
          <a:p>
            <a:endParaRPr lang="en-AU"/>
          </a:p>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a:t>
            </a:fld>
            <a:endParaRPr lang="en-US"/>
          </a:p>
        </p:txBody>
      </p:sp>
    </p:spTree>
    <p:extLst>
      <p:ext uri="{BB962C8B-B14F-4D97-AF65-F5344CB8AC3E}">
        <p14:creationId xmlns:p14="http://schemas.microsoft.com/office/powerpoint/2010/main" val="1370773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20</a:t>
            </a:fld>
            <a:endParaRPr lang="en-US"/>
          </a:p>
        </p:txBody>
      </p:sp>
    </p:spTree>
    <p:extLst>
      <p:ext uri="{BB962C8B-B14F-4D97-AF65-F5344CB8AC3E}">
        <p14:creationId xmlns:p14="http://schemas.microsoft.com/office/powerpoint/2010/main" val="2076115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Over 80 instruments onboard, more to follow.</a:t>
            </a:r>
          </a:p>
        </p:txBody>
      </p:sp>
      <p:sp>
        <p:nvSpPr>
          <p:cNvPr id="4" name="Slide Number Placeholder 3"/>
          <p:cNvSpPr>
            <a:spLocks noGrp="1"/>
          </p:cNvSpPr>
          <p:nvPr>
            <p:ph type="sldNum" sz="quarter" idx="5"/>
          </p:nvPr>
        </p:nvSpPr>
        <p:spPr/>
        <p:txBody>
          <a:bodyPr/>
          <a:lstStyle/>
          <a:p>
            <a:fld id="{19A93E2E-41BE-9948-9CD4-5372A3778816}" type="slidenum">
              <a:rPr lang="en-US" smtClean="0"/>
              <a:pPr/>
              <a:t>22</a:t>
            </a:fld>
            <a:endParaRPr lang="en-US"/>
          </a:p>
        </p:txBody>
      </p:sp>
    </p:spTree>
    <p:extLst>
      <p:ext uri="{BB962C8B-B14F-4D97-AF65-F5344CB8AC3E}">
        <p14:creationId xmlns:p14="http://schemas.microsoft.com/office/powerpoint/2010/main" val="143081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23</a:t>
            </a:fld>
            <a:endParaRPr lang="en-US"/>
          </a:p>
        </p:txBody>
      </p:sp>
    </p:spTree>
    <p:extLst>
      <p:ext uri="{BB962C8B-B14F-4D97-AF65-F5344CB8AC3E}">
        <p14:creationId xmlns:p14="http://schemas.microsoft.com/office/powerpoint/2010/main" val="1220306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25</a:t>
            </a:fld>
            <a:endParaRPr lang="en-US"/>
          </a:p>
        </p:txBody>
      </p:sp>
    </p:spTree>
    <p:extLst>
      <p:ext uri="{BB962C8B-B14F-4D97-AF65-F5344CB8AC3E}">
        <p14:creationId xmlns:p14="http://schemas.microsoft.com/office/powerpoint/2010/main" val="2941991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26</a:t>
            </a:fld>
            <a:endParaRPr lang="en-US"/>
          </a:p>
        </p:txBody>
      </p:sp>
    </p:spTree>
    <p:extLst>
      <p:ext uri="{BB962C8B-B14F-4D97-AF65-F5344CB8AC3E}">
        <p14:creationId xmlns:p14="http://schemas.microsoft.com/office/powerpoint/2010/main" val="3538728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27</a:t>
            </a:fld>
            <a:endParaRPr lang="en-US"/>
          </a:p>
        </p:txBody>
      </p:sp>
    </p:spTree>
    <p:extLst>
      <p:ext uri="{BB962C8B-B14F-4D97-AF65-F5344CB8AC3E}">
        <p14:creationId xmlns:p14="http://schemas.microsoft.com/office/powerpoint/2010/main" val="2260424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29</a:t>
            </a:fld>
            <a:endParaRPr lang="en-US"/>
          </a:p>
        </p:txBody>
      </p:sp>
    </p:spTree>
    <p:extLst>
      <p:ext uri="{BB962C8B-B14F-4D97-AF65-F5344CB8AC3E}">
        <p14:creationId xmlns:p14="http://schemas.microsoft.com/office/powerpoint/2010/main" val="790217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30</a:t>
            </a:fld>
            <a:endParaRPr lang="en-US"/>
          </a:p>
        </p:txBody>
      </p:sp>
    </p:spTree>
    <p:extLst>
      <p:ext uri="{BB962C8B-B14F-4D97-AF65-F5344CB8AC3E}">
        <p14:creationId xmlns:p14="http://schemas.microsoft.com/office/powerpoint/2010/main" val="2817480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Mention the Request Assisted Use button.</a:t>
            </a:r>
          </a:p>
        </p:txBody>
      </p:sp>
      <p:sp>
        <p:nvSpPr>
          <p:cNvPr id="4" name="Slide Number Placeholder 3"/>
          <p:cNvSpPr>
            <a:spLocks noGrp="1"/>
          </p:cNvSpPr>
          <p:nvPr>
            <p:ph type="sldNum" sz="quarter" idx="5"/>
          </p:nvPr>
        </p:nvSpPr>
        <p:spPr/>
        <p:txBody>
          <a:bodyPr/>
          <a:lstStyle/>
          <a:p>
            <a:fld id="{19A93E2E-41BE-9948-9CD4-5372A3778816}" type="slidenum">
              <a:rPr lang="en-US" smtClean="0"/>
              <a:pPr/>
              <a:t>31</a:t>
            </a:fld>
            <a:endParaRPr lang="en-US"/>
          </a:p>
        </p:txBody>
      </p:sp>
    </p:spTree>
    <p:extLst>
      <p:ext uri="{BB962C8B-B14F-4D97-AF65-F5344CB8AC3E}">
        <p14:creationId xmlns:p14="http://schemas.microsoft.com/office/powerpoint/2010/main" val="2772255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35</a:t>
            </a:fld>
            <a:endParaRPr lang="en-US"/>
          </a:p>
        </p:txBody>
      </p:sp>
    </p:spTree>
    <p:extLst>
      <p:ext uri="{BB962C8B-B14F-4D97-AF65-F5344CB8AC3E}">
        <p14:creationId xmlns:p14="http://schemas.microsoft.com/office/powerpoint/2010/main" val="137548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3</a:t>
            </a:fld>
            <a:endParaRPr lang="en-US"/>
          </a:p>
        </p:txBody>
      </p:sp>
    </p:spTree>
    <p:extLst>
      <p:ext uri="{BB962C8B-B14F-4D97-AF65-F5344CB8AC3E}">
        <p14:creationId xmlns:p14="http://schemas.microsoft.com/office/powerpoint/2010/main" val="421286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36</a:t>
            </a:fld>
            <a:endParaRPr lang="en-US"/>
          </a:p>
        </p:txBody>
      </p:sp>
    </p:spTree>
    <p:extLst>
      <p:ext uri="{BB962C8B-B14F-4D97-AF65-F5344CB8AC3E}">
        <p14:creationId xmlns:p14="http://schemas.microsoft.com/office/powerpoint/2010/main" val="2490131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38</a:t>
            </a:fld>
            <a:endParaRPr lang="en-US"/>
          </a:p>
        </p:txBody>
      </p:sp>
    </p:spTree>
    <p:extLst>
      <p:ext uri="{BB962C8B-B14F-4D97-AF65-F5344CB8AC3E}">
        <p14:creationId xmlns:p14="http://schemas.microsoft.com/office/powerpoint/2010/main" val="1898269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40</a:t>
            </a:fld>
            <a:endParaRPr lang="en-US"/>
          </a:p>
        </p:txBody>
      </p:sp>
    </p:spTree>
    <p:extLst>
      <p:ext uri="{BB962C8B-B14F-4D97-AF65-F5344CB8AC3E}">
        <p14:creationId xmlns:p14="http://schemas.microsoft.com/office/powerpoint/2010/main" val="305733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42</a:t>
            </a:fld>
            <a:endParaRPr lang="en-US"/>
          </a:p>
        </p:txBody>
      </p:sp>
    </p:spTree>
    <p:extLst>
      <p:ext uri="{BB962C8B-B14F-4D97-AF65-F5344CB8AC3E}">
        <p14:creationId xmlns:p14="http://schemas.microsoft.com/office/powerpoint/2010/main" val="1620553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43</a:t>
            </a:fld>
            <a:endParaRPr lang="en-US"/>
          </a:p>
        </p:txBody>
      </p:sp>
    </p:spTree>
    <p:extLst>
      <p:ext uri="{BB962C8B-B14F-4D97-AF65-F5344CB8AC3E}">
        <p14:creationId xmlns:p14="http://schemas.microsoft.com/office/powerpoint/2010/main" val="2066290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44</a:t>
            </a:fld>
            <a:endParaRPr lang="en-US"/>
          </a:p>
        </p:txBody>
      </p:sp>
    </p:spTree>
    <p:extLst>
      <p:ext uri="{BB962C8B-B14F-4D97-AF65-F5344CB8AC3E}">
        <p14:creationId xmlns:p14="http://schemas.microsoft.com/office/powerpoint/2010/main" val="2066290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45</a:t>
            </a:fld>
            <a:endParaRPr lang="en-US"/>
          </a:p>
        </p:txBody>
      </p:sp>
    </p:spTree>
    <p:extLst>
      <p:ext uri="{BB962C8B-B14F-4D97-AF65-F5344CB8AC3E}">
        <p14:creationId xmlns:p14="http://schemas.microsoft.com/office/powerpoint/2010/main" val="1630165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46</a:t>
            </a:fld>
            <a:endParaRPr lang="en-US"/>
          </a:p>
        </p:txBody>
      </p:sp>
    </p:spTree>
    <p:extLst>
      <p:ext uri="{BB962C8B-B14F-4D97-AF65-F5344CB8AC3E}">
        <p14:creationId xmlns:p14="http://schemas.microsoft.com/office/powerpoint/2010/main" val="1588356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47</a:t>
            </a:fld>
            <a:endParaRPr lang="en-US"/>
          </a:p>
        </p:txBody>
      </p:sp>
    </p:spTree>
    <p:extLst>
      <p:ext uri="{BB962C8B-B14F-4D97-AF65-F5344CB8AC3E}">
        <p14:creationId xmlns:p14="http://schemas.microsoft.com/office/powerpoint/2010/main" val="1164633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48</a:t>
            </a:fld>
            <a:endParaRPr lang="en-US"/>
          </a:p>
        </p:txBody>
      </p:sp>
    </p:spTree>
    <p:extLst>
      <p:ext uri="{BB962C8B-B14F-4D97-AF65-F5344CB8AC3E}">
        <p14:creationId xmlns:p14="http://schemas.microsoft.com/office/powerpoint/2010/main" val="331616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a:t>
            </a:fld>
            <a:endParaRPr lang="en-US"/>
          </a:p>
        </p:txBody>
      </p:sp>
    </p:spTree>
    <p:extLst>
      <p:ext uri="{BB962C8B-B14F-4D97-AF65-F5344CB8AC3E}">
        <p14:creationId xmlns:p14="http://schemas.microsoft.com/office/powerpoint/2010/main" val="3372526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49</a:t>
            </a:fld>
            <a:endParaRPr lang="en-US"/>
          </a:p>
        </p:txBody>
      </p:sp>
    </p:spTree>
    <p:extLst>
      <p:ext uri="{BB962C8B-B14F-4D97-AF65-F5344CB8AC3E}">
        <p14:creationId xmlns:p14="http://schemas.microsoft.com/office/powerpoint/2010/main" val="2240735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50</a:t>
            </a:fld>
            <a:endParaRPr lang="en-US"/>
          </a:p>
        </p:txBody>
      </p:sp>
    </p:spTree>
    <p:extLst>
      <p:ext uri="{BB962C8B-B14F-4D97-AF65-F5344CB8AC3E}">
        <p14:creationId xmlns:p14="http://schemas.microsoft.com/office/powerpoint/2010/main" val="768244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51</a:t>
            </a:fld>
            <a:endParaRPr lang="en-US"/>
          </a:p>
        </p:txBody>
      </p:sp>
    </p:spTree>
    <p:extLst>
      <p:ext uri="{BB962C8B-B14F-4D97-AF65-F5344CB8AC3E}">
        <p14:creationId xmlns:p14="http://schemas.microsoft.com/office/powerpoint/2010/main" val="1082560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52</a:t>
            </a:fld>
            <a:endParaRPr lang="en-US"/>
          </a:p>
        </p:txBody>
      </p:sp>
    </p:spTree>
    <p:extLst>
      <p:ext uri="{BB962C8B-B14F-4D97-AF65-F5344CB8AC3E}">
        <p14:creationId xmlns:p14="http://schemas.microsoft.com/office/powerpoint/2010/main" val="1669917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53</a:t>
            </a:fld>
            <a:endParaRPr lang="en-US"/>
          </a:p>
        </p:txBody>
      </p:sp>
    </p:spTree>
    <p:extLst>
      <p:ext uri="{BB962C8B-B14F-4D97-AF65-F5344CB8AC3E}">
        <p14:creationId xmlns:p14="http://schemas.microsoft.com/office/powerpoint/2010/main" val="2964631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54</a:t>
            </a:fld>
            <a:endParaRPr lang="en-US"/>
          </a:p>
        </p:txBody>
      </p:sp>
    </p:spTree>
    <p:extLst>
      <p:ext uri="{BB962C8B-B14F-4D97-AF65-F5344CB8AC3E}">
        <p14:creationId xmlns:p14="http://schemas.microsoft.com/office/powerpoint/2010/main" val="502784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55</a:t>
            </a:fld>
            <a:endParaRPr lang="en-US"/>
          </a:p>
        </p:txBody>
      </p:sp>
    </p:spTree>
    <p:extLst>
      <p:ext uri="{BB962C8B-B14F-4D97-AF65-F5344CB8AC3E}">
        <p14:creationId xmlns:p14="http://schemas.microsoft.com/office/powerpoint/2010/main" val="1982079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56</a:t>
            </a:fld>
            <a:endParaRPr lang="en-US"/>
          </a:p>
        </p:txBody>
      </p:sp>
    </p:spTree>
    <p:extLst>
      <p:ext uri="{BB962C8B-B14F-4D97-AF65-F5344CB8AC3E}">
        <p14:creationId xmlns:p14="http://schemas.microsoft.com/office/powerpoint/2010/main" val="871762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57</a:t>
            </a:fld>
            <a:endParaRPr lang="en-US"/>
          </a:p>
        </p:txBody>
      </p:sp>
    </p:spTree>
    <p:extLst>
      <p:ext uri="{BB962C8B-B14F-4D97-AF65-F5344CB8AC3E}">
        <p14:creationId xmlns:p14="http://schemas.microsoft.com/office/powerpoint/2010/main" val="2897781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58</a:t>
            </a:fld>
            <a:endParaRPr lang="en-US"/>
          </a:p>
        </p:txBody>
      </p:sp>
    </p:spTree>
    <p:extLst>
      <p:ext uri="{BB962C8B-B14F-4D97-AF65-F5344CB8AC3E}">
        <p14:creationId xmlns:p14="http://schemas.microsoft.com/office/powerpoint/2010/main" val="108652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a:t>
            </a:fld>
            <a:endParaRPr lang="en-US"/>
          </a:p>
        </p:txBody>
      </p:sp>
    </p:spTree>
    <p:extLst>
      <p:ext uri="{BB962C8B-B14F-4D97-AF65-F5344CB8AC3E}">
        <p14:creationId xmlns:p14="http://schemas.microsoft.com/office/powerpoint/2010/main" val="906089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59</a:t>
            </a:fld>
            <a:endParaRPr lang="en-US"/>
          </a:p>
        </p:txBody>
      </p:sp>
    </p:spTree>
    <p:extLst>
      <p:ext uri="{BB962C8B-B14F-4D97-AF65-F5344CB8AC3E}">
        <p14:creationId xmlns:p14="http://schemas.microsoft.com/office/powerpoint/2010/main" val="1371352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60</a:t>
            </a:fld>
            <a:endParaRPr lang="en-US"/>
          </a:p>
        </p:txBody>
      </p:sp>
    </p:spTree>
    <p:extLst>
      <p:ext uri="{BB962C8B-B14F-4D97-AF65-F5344CB8AC3E}">
        <p14:creationId xmlns:p14="http://schemas.microsoft.com/office/powerpoint/2010/main" val="2845344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61</a:t>
            </a:fld>
            <a:endParaRPr lang="en-US"/>
          </a:p>
        </p:txBody>
      </p:sp>
    </p:spTree>
    <p:extLst>
      <p:ext uri="{BB962C8B-B14F-4D97-AF65-F5344CB8AC3E}">
        <p14:creationId xmlns:p14="http://schemas.microsoft.com/office/powerpoint/2010/main" val="2862654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62</a:t>
            </a:fld>
            <a:endParaRPr lang="en-US"/>
          </a:p>
        </p:txBody>
      </p:sp>
    </p:spTree>
    <p:extLst>
      <p:ext uri="{BB962C8B-B14F-4D97-AF65-F5344CB8AC3E}">
        <p14:creationId xmlns:p14="http://schemas.microsoft.com/office/powerpoint/2010/main" val="414798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63</a:t>
            </a:fld>
            <a:endParaRPr lang="en-US"/>
          </a:p>
        </p:txBody>
      </p:sp>
    </p:spTree>
    <p:extLst>
      <p:ext uri="{BB962C8B-B14F-4D97-AF65-F5344CB8AC3E}">
        <p14:creationId xmlns:p14="http://schemas.microsoft.com/office/powerpoint/2010/main" val="3422550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64</a:t>
            </a:fld>
            <a:endParaRPr lang="en-US"/>
          </a:p>
        </p:txBody>
      </p:sp>
    </p:spTree>
    <p:extLst>
      <p:ext uri="{BB962C8B-B14F-4D97-AF65-F5344CB8AC3E}">
        <p14:creationId xmlns:p14="http://schemas.microsoft.com/office/powerpoint/2010/main" val="296389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6</a:t>
            </a:fld>
            <a:endParaRPr lang="en-US"/>
          </a:p>
        </p:txBody>
      </p:sp>
    </p:spTree>
    <p:extLst>
      <p:ext uri="{BB962C8B-B14F-4D97-AF65-F5344CB8AC3E}">
        <p14:creationId xmlns:p14="http://schemas.microsoft.com/office/powerpoint/2010/main" val="141887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7</a:t>
            </a:fld>
            <a:endParaRPr lang="en-US"/>
          </a:p>
        </p:txBody>
      </p:sp>
    </p:spTree>
    <p:extLst>
      <p:ext uri="{BB962C8B-B14F-4D97-AF65-F5344CB8AC3E}">
        <p14:creationId xmlns:p14="http://schemas.microsoft.com/office/powerpoint/2010/main" val="7886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8</a:t>
            </a:fld>
            <a:endParaRPr lang="en-US"/>
          </a:p>
        </p:txBody>
      </p:sp>
    </p:spTree>
    <p:extLst>
      <p:ext uri="{BB962C8B-B14F-4D97-AF65-F5344CB8AC3E}">
        <p14:creationId xmlns:p14="http://schemas.microsoft.com/office/powerpoint/2010/main" val="37628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A93E2E-41BE-9948-9CD4-5372A3778816}" type="slidenum">
              <a:rPr lang="en-US" smtClean="0"/>
              <a:pPr/>
              <a:t>9</a:t>
            </a:fld>
            <a:endParaRPr lang="en-US"/>
          </a:p>
        </p:txBody>
      </p:sp>
    </p:spTree>
    <p:extLst>
      <p:ext uri="{BB962C8B-B14F-4D97-AF65-F5344CB8AC3E}">
        <p14:creationId xmlns:p14="http://schemas.microsoft.com/office/powerpoint/2010/main" val="3446356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551631"/>
          </a:xfrm>
        </p:spPr>
        <p:txBody>
          <a:bodyPr lIns="0" tIns="0" rIns="0" bIns="0" anchor="t" anchorCtr="0">
            <a:normAutofit/>
          </a:bodyPr>
          <a:lstStyle>
            <a:lvl1pPr algn="l">
              <a:defRPr sz="3500" b="0" i="0">
                <a:solidFill>
                  <a:srgbClr val="DA0012"/>
                </a:solidFill>
                <a:latin typeface="Jotia Medium" charset="0"/>
                <a:ea typeface="Jotia Medium" charset="0"/>
                <a:cs typeface="Jotia Medium" charset="0"/>
              </a:defRPr>
            </a:lvl1pPr>
          </a:lstStyle>
          <a:p>
            <a:r>
              <a:rPr lang="en-AU"/>
              <a:t>Click to edit heading</a:t>
            </a:r>
            <a:endParaRPr lang="en-US"/>
          </a:p>
        </p:txBody>
      </p:sp>
      <p:sp>
        <p:nvSpPr>
          <p:cNvPr id="3" name="Content Placeholder 2"/>
          <p:cNvSpPr>
            <a:spLocks noGrp="1"/>
          </p:cNvSpPr>
          <p:nvPr>
            <p:ph idx="1"/>
          </p:nvPr>
        </p:nvSpPr>
        <p:spPr>
          <a:xfrm>
            <a:off x="457200" y="1440000"/>
            <a:ext cx="8229600" cy="3031203"/>
          </a:xfrm>
        </p:spPr>
        <p:txBody>
          <a:bodyPr lIns="0" tIns="0" rIns="0" bIns="0">
            <a:normAutofit/>
          </a:bodyPr>
          <a:lstStyle>
            <a:lvl1pPr marL="342900" indent="-342900">
              <a:lnSpc>
                <a:spcPct val="140000"/>
              </a:lnSpc>
              <a:spcBef>
                <a:spcPts val="0"/>
              </a:spcBef>
              <a:buFont typeface="Wingdings" charset="2"/>
              <a:buChar char="§"/>
              <a:defRPr/>
            </a:lvl1pPr>
            <a:lvl2pPr>
              <a:lnSpc>
                <a:spcPct val="140000"/>
              </a:lnSpc>
              <a:spcBef>
                <a:spcPts val="0"/>
              </a:spcBef>
              <a:defRPr sz="2000">
                <a:latin typeface="Arial"/>
                <a:cs typeface="Arial"/>
              </a:defRPr>
            </a:lvl2pPr>
            <a:lvl3pPr>
              <a:lnSpc>
                <a:spcPct val="140000"/>
              </a:lnSpc>
              <a:spcBef>
                <a:spcPts val="0"/>
              </a:spcBef>
              <a:defRPr sz="2000">
                <a:latin typeface="Arial"/>
                <a:cs typeface="Arial"/>
              </a:defRPr>
            </a:lvl3pPr>
            <a:lvl4pPr>
              <a:lnSpc>
                <a:spcPct val="140000"/>
              </a:lnSpc>
              <a:spcBef>
                <a:spcPts val="0"/>
              </a:spcBef>
              <a:defRPr sz="2000">
                <a:latin typeface="Arial"/>
                <a:cs typeface="Arial"/>
              </a:defRPr>
            </a:lvl4pPr>
            <a:lvl5pPr>
              <a:lnSpc>
                <a:spcPct val="140000"/>
              </a:lnSpc>
              <a:spcBef>
                <a:spcPts val="0"/>
              </a:spcBef>
              <a:defRPr sz="2000">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a:p>
            <a:pPr lvl="0"/>
            <a:endParaRPr lang="en-AU"/>
          </a:p>
        </p:txBody>
      </p:sp>
      <p:sp>
        <p:nvSpPr>
          <p:cNvPr id="11" name="Footer Placeholder 10"/>
          <p:cNvSpPr>
            <a:spLocks noGrp="1"/>
          </p:cNvSpPr>
          <p:nvPr>
            <p:ph type="ftr" sz="quarter" idx="10"/>
          </p:nvPr>
        </p:nvSpPr>
        <p:spPr/>
        <p:txBody>
          <a:bodyPr/>
          <a:lstStyle/>
          <a:p>
            <a:r>
              <a:rPr lang="en-US"/>
              <a:t>Coversheets - RIMS Enhancements</a:t>
            </a:r>
          </a:p>
        </p:txBody>
      </p:sp>
    </p:spTree>
    <p:extLst>
      <p:ext uri="{BB962C8B-B14F-4D97-AF65-F5344CB8AC3E}">
        <p14:creationId xmlns:p14="http://schemas.microsoft.com/office/powerpoint/2010/main" val="3009198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684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78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landscap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94465" y="792000"/>
            <a:ext cx="4721549" cy="568639"/>
          </a:xfrm>
        </p:spPr>
        <p:txBody>
          <a:bodyPr/>
          <a:lstStyle>
            <a:lvl1pPr>
              <a:defRPr>
                <a:solidFill>
                  <a:schemeClr val="bg1"/>
                </a:solidFill>
              </a:defRPr>
            </a:lvl1pPr>
          </a:lstStyle>
          <a:p>
            <a:r>
              <a:rPr lang="en-AU"/>
              <a:t>Click to edit heading</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Coversheets - RIMS Enhancements</a:t>
            </a:r>
          </a:p>
        </p:txBody>
      </p:sp>
      <p:sp>
        <p:nvSpPr>
          <p:cNvPr id="5" name="Text Placeholder 4"/>
          <p:cNvSpPr>
            <a:spLocks noGrp="1"/>
          </p:cNvSpPr>
          <p:nvPr>
            <p:ph type="body" sz="quarter" idx="11"/>
          </p:nvPr>
        </p:nvSpPr>
        <p:spPr>
          <a:xfrm>
            <a:off x="4394465" y="1440000"/>
            <a:ext cx="4721549" cy="29876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85747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ortrai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4719344" cy="473028"/>
          </a:xfrm>
        </p:spPr>
        <p:txBody>
          <a:bodyPr/>
          <a:lstStyle/>
          <a:p>
            <a:r>
              <a:rPr lang="en-AU"/>
              <a:t>Click to edit heading</a:t>
            </a:r>
            <a:endParaRPr lang="en-US"/>
          </a:p>
        </p:txBody>
      </p:sp>
      <p:sp>
        <p:nvSpPr>
          <p:cNvPr id="3" name="Footer Placeholder 2"/>
          <p:cNvSpPr>
            <a:spLocks noGrp="1"/>
          </p:cNvSpPr>
          <p:nvPr>
            <p:ph type="ftr" sz="quarter" idx="10"/>
          </p:nvPr>
        </p:nvSpPr>
        <p:spPr>
          <a:xfrm>
            <a:off x="457200" y="4767263"/>
            <a:ext cx="5433742" cy="274637"/>
          </a:xfrm>
        </p:spPr>
        <p:txBody>
          <a:bodyPr/>
          <a:lstStyle/>
          <a:p>
            <a:r>
              <a:rPr lang="en-US"/>
              <a:t>Coversheets - RIMS Enhancements</a:t>
            </a:r>
          </a:p>
        </p:txBody>
      </p:sp>
      <p:sp>
        <p:nvSpPr>
          <p:cNvPr id="6" name="Picture Placeholder 5"/>
          <p:cNvSpPr>
            <a:spLocks noGrp="1"/>
          </p:cNvSpPr>
          <p:nvPr>
            <p:ph type="pic" sz="quarter" idx="11"/>
          </p:nvPr>
        </p:nvSpPr>
        <p:spPr>
          <a:xfrm>
            <a:off x="6081712" y="830792"/>
            <a:ext cx="2605088" cy="2817477"/>
          </a:xfrm>
        </p:spPr>
        <p:txBody>
          <a:bodyPr/>
          <a:lstStyle/>
          <a:p>
            <a:endParaRPr lang="en-US"/>
          </a:p>
        </p:txBody>
      </p:sp>
      <p:sp>
        <p:nvSpPr>
          <p:cNvPr id="9" name="Text Placeholder 8"/>
          <p:cNvSpPr>
            <a:spLocks noGrp="1"/>
          </p:cNvSpPr>
          <p:nvPr>
            <p:ph type="body" sz="quarter" idx="12"/>
          </p:nvPr>
        </p:nvSpPr>
        <p:spPr>
          <a:xfrm>
            <a:off x="457200" y="1440000"/>
            <a:ext cx="5389563" cy="3317875"/>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17775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2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5201279" cy="568639"/>
          </a:xfrm>
        </p:spPr>
        <p:txBody>
          <a:bodyPr/>
          <a:lstStyle/>
          <a:p>
            <a:r>
              <a:rPr lang="en-AU"/>
              <a:t>Click to edit heading</a:t>
            </a:r>
            <a:endParaRPr lang="en-US"/>
          </a:p>
        </p:txBody>
      </p:sp>
      <p:sp>
        <p:nvSpPr>
          <p:cNvPr id="3" name="Footer Placeholder 2"/>
          <p:cNvSpPr>
            <a:spLocks noGrp="1"/>
          </p:cNvSpPr>
          <p:nvPr>
            <p:ph type="ftr" sz="quarter" idx="10"/>
          </p:nvPr>
        </p:nvSpPr>
        <p:spPr>
          <a:xfrm>
            <a:off x="457200" y="4767263"/>
            <a:ext cx="5201279" cy="274637"/>
          </a:xfrm>
        </p:spPr>
        <p:txBody>
          <a:bodyPr/>
          <a:lstStyle/>
          <a:p>
            <a:r>
              <a:rPr lang="en-US"/>
              <a:t>Coversheets - RIMS Enhancements</a:t>
            </a:r>
          </a:p>
        </p:txBody>
      </p:sp>
      <p:sp>
        <p:nvSpPr>
          <p:cNvPr id="5" name="Text Placeholder 4"/>
          <p:cNvSpPr>
            <a:spLocks noGrp="1"/>
          </p:cNvSpPr>
          <p:nvPr>
            <p:ph type="body" sz="quarter" idx="11"/>
          </p:nvPr>
        </p:nvSpPr>
        <p:spPr>
          <a:xfrm>
            <a:off x="457200" y="1440000"/>
            <a:ext cx="5201279" cy="295275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9" name="Picture Placeholder 8"/>
          <p:cNvSpPr>
            <a:spLocks noGrp="1"/>
          </p:cNvSpPr>
          <p:nvPr>
            <p:ph type="pic" sz="quarter" idx="12"/>
          </p:nvPr>
        </p:nvSpPr>
        <p:spPr>
          <a:xfrm>
            <a:off x="5927858" y="831850"/>
            <a:ext cx="2871788" cy="1917700"/>
          </a:xfrm>
        </p:spPr>
        <p:txBody>
          <a:bodyPr/>
          <a:lstStyle/>
          <a:p>
            <a:endParaRPr lang="en-US"/>
          </a:p>
        </p:txBody>
      </p:sp>
      <p:sp>
        <p:nvSpPr>
          <p:cNvPr id="11" name="Picture Placeholder 10"/>
          <p:cNvSpPr>
            <a:spLocks noGrp="1"/>
          </p:cNvSpPr>
          <p:nvPr>
            <p:ph type="pic" sz="quarter" idx="13"/>
          </p:nvPr>
        </p:nvSpPr>
        <p:spPr>
          <a:xfrm>
            <a:off x="5927858" y="2824163"/>
            <a:ext cx="2871788" cy="1917700"/>
          </a:xfrm>
        </p:spPr>
        <p:txBody>
          <a:bodyPr/>
          <a:lstStyle/>
          <a:p>
            <a:endParaRPr lang="en-US"/>
          </a:p>
        </p:txBody>
      </p:sp>
    </p:spTree>
    <p:extLst>
      <p:ext uri="{BB962C8B-B14F-4D97-AF65-F5344CB8AC3E}">
        <p14:creationId xmlns:p14="http://schemas.microsoft.com/office/powerpoint/2010/main" val="168108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601743" y="1446277"/>
            <a:ext cx="7856537" cy="989013"/>
          </a:xfrm>
        </p:spPr>
        <p:txBody>
          <a:bodyPr anchor="b" anchorCtr="0">
            <a:noAutofit/>
          </a:bodyPr>
          <a:lstStyle>
            <a:lvl1pPr marL="0" indent="0" algn="ctr">
              <a:buNone/>
              <a:defRPr sz="3500">
                <a:solidFill>
                  <a:schemeClr val="bg1"/>
                </a:solidFill>
                <a:latin typeface="Jotia Medium" charset="0"/>
                <a:ea typeface="Jotia Medium" charset="0"/>
                <a:cs typeface="Jotia Medium" charset="0"/>
              </a:defRPr>
            </a:lvl1pPr>
          </a:lstStyle>
          <a:p>
            <a:pPr lvl="0"/>
            <a:r>
              <a:rPr lang="en-US"/>
              <a:t>CLICK TO EDIT SECTION HEADING</a:t>
            </a:r>
          </a:p>
        </p:txBody>
      </p:sp>
      <p:sp>
        <p:nvSpPr>
          <p:cNvPr id="11" name="Text Placeholder 10"/>
          <p:cNvSpPr>
            <a:spLocks noGrp="1"/>
          </p:cNvSpPr>
          <p:nvPr>
            <p:ph type="body" sz="quarter" idx="11" hasCustomPrompt="1"/>
          </p:nvPr>
        </p:nvSpPr>
        <p:spPr>
          <a:xfrm>
            <a:off x="601742" y="2435290"/>
            <a:ext cx="7856457" cy="522288"/>
          </a:xfrm>
        </p:spPr>
        <p:txBody>
          <a:bodyPr>
            <a:noAutofit/>
          </a:bodyPr>
          <a:lstStyle>
            <a:lvl1pPr marL="0" indent="0" algn="ctr">
              <a:buNone/>
              <a:defRPr sz="3000" b="0" i="1">
                <a:solidFill>
                  <a:schemeClr val="bg1"/>
                </a:solidFill>
                <a:latin typeface="Copernicus Medium" charset="0"/>
                <a:ea typeface="Copernicus Medium" charset="0"/>
                <a:cs typeface="Copernicus Medium" charset="0"/>
              </a:defRPr>
            </a:lvl1pPr>
          </a:lstStyle>
          <a:p>
            <a:pPr lvl="0"/>
            <a:r>
              <a:rPr lang="en-US"/>
              <a:t>Click to edit section heading</a:t>
            </a:r>
          </a:p>
        </p:txBody>
      </p:sp>
    </p:spTree>
    <p:extLst>
      <p:ext uri="{BB962C8B-B14F-4D97-AF65-F5344CB8AC3E}">
        <p14:creationId xmlns:p14="http://schemas.microsoft.com/office/powerpoint/2010/main" val="385123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568639"/>
          </a:xfrm>
        </p:spPr>
        <p:txBody>
          <a:bodyPr lIns="0" tIns="0" rIns="0" bIns="0" anchor="t" anchorCtr="0">
            <a:normAutofit/>
          </a:bodyPr>
          <a:lstStyle>
            <a:lvl1pPr algn="l">
              <a:defRPr sz="3500">
                <a:solidFill>
                  <a:schemeClr val="bg1"/>
                </a:solidFill>
                <a:latin typeface="Jotia Medium" charset="0"/>
                <a:ea typeface="Jotia Medium" charset="0"/>
                <a:cs typeface="Jotia Medium" charset="0"/>
              </a:defRPr>
            </a:lvl1pPr>
          </a:lstStyle>
          <a:p>
            <a:r>
              <a:rPr lang="en-AU"/>
              <a:t>Click to edit heading</a:t>
            </a:r>
            <a:endParaRPr lang="en-US"/>
          </a:p>
        </p:txBody>
      </p:sp>
      <p:sp>
        <p:nvSpPr>
          <p:cNvPr id="3" name="Content Placeholder 2"/>
          <p:cNvSpPr>
            <a:spLocks noGrp="1"/>
          </p:cNvSpPr>
          <p:nvPr>
            <p:ph sz="half" idx="1"/>
          </p:nvPr>
        </p:nvSpPr>
        <p:spPr>
          <a:xfrm>
            <a:off x="457200" y="1440000"/>
            <a:ext cx="4038600" cy="2545556"/>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8" name="Footer Placeholder 7"/>
          <p:cNvSpPr>
            <a:spLocks noGrp="1"/>
          </p:cNvSpPr>
          <p:nvPr>
            <p:ph type="ftr" sz="quarter" idx="10"/>
          </p:nvPr>
        </p:nvSpPr>
        <p:spPr/>
        <p:txBody>
          <a:bodyPr/>
          <a:lstStyle>
            <a:lvl1pPr>
              <a:defRPr>
                <a:solidFill>
                  <a:schemeClr val="bg1"/>
                </a:solidFill>
              </a:defRPr>
            </a:lvl1pPr>
          </a:lstStyle>
          <a:p>
            <a:r>
              <a:rPr lang="en-US"/>
              <a:t>Coversheets - RIMS Enhancements</a:t>
            </a:r>
          </a:p>
        </p:txBody>
      </p:sp>
    </p:spTree>
    <p:extLst>
      <p:ext uri="{BB962C8B-B14F-4D97-AF65-F5344CB8AC3E}">
        <p14:creationId xmlns:p14="http://schemas.microsoft.com/office/powerpoint/2010/main" val="3679533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77274" y="466532"/>
            <a:ext cx="4040188" cy="877100"/>
          </a:xfr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a:t>Click to edit heading</a:t>
            </a:r>
            <a:endParaRPr lang="en-US"/>
          </a:p>
        </p:txBody>
      </p:sp>
      <p:sp>
        <p:nvSpPr>
          <p:cNvPr id="4" name="Content Placeholder 3"/>
          <p:cNvSpPr>
            <a:spLocks noGrp="1"/>
          </p:cNvSpPr>
          <p:nvPr>
            <p:ph sz="half" idx="2"/>
          </p:nvPr>
        </p:nvSpPr>
        <p:spPr>
          <a:xfrm>
            <a:off x="4777274" y="1455576"/>
            <a:ext cx="4040188" cy="3113434"/>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76677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8229600" cy="682026"/>
          </a:xfrm>
        </p:spPr>
        <p:txBody>
          <a:bodyPr lIns="0" tIns="0" rIns="0" bIns="0" anchor="t" anchorCtr="0">
            <a:normAutofit/>
          </a:bodyPr>
          <a:lstStyle>
            <a:lvl1pPr algn="l">
              <a:defRPr sz="3500">
                <a:solidFill>
                  <a:srgbClr val="DA0012"/>
                </a:solidFill>
                <a:latin typeface="Jotia Medium" charset="0"/>
                <a:ea typeface="Jotia Medium" charset="0"/>
                <a:cs typeface="Jotia Medium" charset="0"/>
              </a:defRPr>
            </a:lvl1pPr>
          </a:lstStyle>
          <a:p>
            <a:r>
              <a:rPr lang="en-AU"/>
              <a:t>Click to edit heading</a:t>
            </a:r>
            <a:endParaRPr lang="en-US"/>
          </a:p>
        </p:txBody>
      </p:sp>
      <p:sp>
        <p:nvSpPr>
          <p:cNvPr id="6" name="Footer Placeholder 5"/>
          <p:cNvSpPr>
            <a:spLocks noGrp="1"/>
          </p:cNvSpPr>
          <p:nvPr>
            <p:ph type="ftr" sz="quarter" idx="10"/>
          </p:nvPr>
        </p:nvSpPr>
        <p:spPr/>
        <p:txBody>
          <a:bodyPr/>
          <a:lstStyle/>
          <a:p>
            <a:r>
              <a:rPr lang="en-US"/>
              <a:t>Coversheets - RIMS Enhancements</a:t>
            </a:r>
          </a:p>
        </p:txBody>
      </p:sp>
    </p:spTree>
    <p:extLst>
      <p:ext uri="{BB962C8B-B14F-4D97-AF65-F5344CB8AC3E}">
        <p14:creationId xmlns:p14="http://schemas.microsoft.com/office/powerpoint/2010/main" val="92156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753097"/>
            <a:ext cx="5486400" cy="425054"/>
          </a:xfrm>
        </p:spPr>
        <p:txBody>
          <a:bodyPr anchor="b"/>
          <a:lstStyle>
            <a:lvl1pPr algn="l">
              <a:defRPr sz="2000" b="0"/>
            </a:lvl1pPr>
          </a:lstStyle>
          <a:p>
            <a:r>
              <a:rPr lang="en-AU"/>
              <a:t>Click to edit heading</a:t>
            </a:r>
            <a:endParaRPr lang="en-US"/>
          </a:p>
        </p:txBody>
      </p:sp>
      <p:sp>
        <p:nvSpPr>
          <p:cNvPr id="3" name="Picture Placeholder 2"/>
          <p:cNvSpPr>
            <a:spLocks noGrp="1"/>
          </p:cNvSpPr>
          <p:nvPr>
            <p:ph type="pic" idx="1"/>
          </p:nvPr>
        </p:nvSpPr>
        <p:spPr>
          <a:xfrm>
            <a:off x="457200" y="792000"/>
            <a:ext cx="5486400" cy="2961097"/>
          </a:xfrm>
        </p:spPr>
        <p:txBody>
          <a:bodyPr>
            <a:normAutofit/>
          </a:bodyPr>
          <a:lstStyle>
            <a:lvl1pPr marL="0" indent="0">
              <a:lnSpc>
                <a:spcPct val="100000"/>
              </a:lnSpc>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41911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8" name="Footer Placeholder 7"/>
          <p:cNvSpPr>
            <a:spLocks noGrp="1"/>
          </p:cNvSpPr>
          <p:nvPr>
            <p:ph type="ftr" sz="quarter" idx="10"/>
          </p:nvPr>
        </p:nvSpPr>
        <p:spPr/>
        <p:txBody>
          <a:bodyPr/>
          <a:lstStyle/>
          <a:p>
            <a:r>
              <a:rPr lang="en-US"/>
              <a:t>Coversheets - RIMS Enhancements</a:t>
            </a:r>
          </a:p>
        </p:txBody>
      </p:sp>
    </p:spTree>
    <p:extLst>
      <p:ext uri="{BB962C8B-B14F-4D97-AF65-F5344CB8AC3E}">
        <p14:creationId xmlns:p14="http://schemas.microsoft.com/office/powerpoint/2010/main" val="156845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92000"/>
            <a:ext cx="8229600" cy="568639"/>
          </a:xfrm>
          <a:prstGeom prst="rect">
            <a:avLst/>
          </a:prstGeom>
        </p:spPr>
        <p:txBody>
          <a:bodyPr vert="horz" lIns="0" tIns="0" rIns="0" bIns="0" rtlCol="0" anchor="t" anchorCtr="0">
            <a:normAutofit/>
          </a:bodyPr>
          <a:lstStyle/>
          <a:p>
            <a:r>
              <a:rPr lang="en-AU"/>
              <a:t>Click to edit heading</a:t>
            </a:r>
            <a:endParaRPr lang="en-US"/>
          </a:p>
        </p:txBody>
      </p:sp>
      <p:sp>
        <p:nvSpPr>
          <p:cNvPr id="3" name="Text Placeholder 2"/>
          <p:cNvSpPr>
            <a:spLocks noGrp="1"/>
          </p:cNvSpPr>
          <p:nvPr>
            <p:ph type="body" idx="1"/>
          </p:nvPr>
        </p:nvSpPr>
        <p:spPr>
          <a:xfrm>
            <a:off x="457200" y="1440000"/>
            <a:ext cx="8229600" cy="2821438"/>
          </a:xfrm>
          <a:prstGeom prst="rect">
            <a:avLst/>
          </a:prstGeom>
        </p:spPr>
        <p:txBody>
          <a:bodyPr vert="horz" lIns="0" tIns="0" rIns="0" bIns="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Footer Placeholder 6"/>
          <p:cNvSpPr>
            <a:spLocks noGrp="1"/>
          </p:cNvSpPr>
          <p:nvPr>
            <p:ph type="ftr" sz="quarter" idx="3"/>
          </p:nvPr>
        </p:nvSpPr>
        <p:spPr>
          <a:xfrm>
            <a:off x="457200" y="4767263"/>
            <a:ext cx="8229600" cy="274637"/>
          </a:xfrm>
          <a:prstGeom prst="rect">
            <a:avLst/>
          </a:prstGeom>
        </p:spPr>
        <p:txBody>
          <a:bodyPr vert="horz" lIns="0" tIns="0" rIns="0" bIns="0" rtlCol="0" anchor="ctr"/>
          <a:lstStyle>
            <a:lvl1pPr algn="l">
              <a:defRPr sz="1000">
                <a:solidFill>
                  <a:schemeClr val="tx1">
                    <a:tint val="75000"/>
                  </a:schemeClr>
                </a:solidFill>
                <a:latin typeface="Arial"/>
                <a:cs typeface="Arial"/>
              </a:defRPr>
            </a:lvl1pPr>
          </a:lstStyle>
          <a:p>
            <a:r>
              <a:rPr lang="en-US"/>
              <a:t>Coversheets - RIMS Enhancements</a:t>
            </a:r>
          </a:p>
        </p:txBody>
      </p:sp>
    </p:spTree>
    <p:extLst>
      <p:ext uri="{BB962C8B-B14F-4D97-AF65-F5344CB8AC3E}">
        <p14:creationId xmlns:p14="http://schemas.microsoft.com/office/powerpoint/2010/main" val="4062948793"/>
      </p:ext>
    </p:extLst>
  </p:cSld>
  <p:clrMap bg1="lt1" tx1="dk1" bg2="lt2" tx2="dk2" accent1="accent1" accent2="accent2" accent3="accent3" accent4="accent4" accent5="accent5" accent6="accent6" hlink="hlink" folHlink="folHlink"/>
  <p:sldLayoutIdLst>
    <p:sldLayoutId id="2147483650" r:id="rId1"/>
    <p:sldLayoutId id="2147483658" r:id="rId2"/>
    <p:sldLayoutId id="2147483660" r:id="rId3"/>
    <p:sldLayoutId id="2147483659" r:id="rId4"/>
    <p:sldLayoutId id="2147483651" r:id="rId5"/>
    <p:sldLayoutId id="2147483652" r:id="rId6"/>
    <p:sldLayoutId id="2147483653" r:id="rId7"/>
    <p:sldLayoutId id="2147483654" r:id="rId8"/>
    <p:sldLayoutId id="2147483657" r:id="rId9"/>
    <p:sldLayoutId id="2147483649" r:id="rId10"/>
    <p:sldLayoutId id="2147483661" r:id="rId11"/>
  </p:sldLayoutIdLst>
  <p:hf sldNum="0" hdr="0" dt="0"/>
  <p:txStyles>
    <p:title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p:titleStyle>
    <p:body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griffith.corefacilities.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Carter.researcher@ilabx.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griffith.corefacilities.org/sc/4272/griffith-institute-for-drug-discovery-grid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mailto:i.hayward@griffith.edu.au"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hyperlink" Target="mailto:GRIDD-ilab@griffith.edu.au"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Carter.researcher@ilabx.com"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griffith.corefacilities.org/sc/4272/griffith-institute-for-drug-discovery-grid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package" Target="../embeddings/Microsoft_Visio_Drawing_6674AAD3.vs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F5B9-79C5-4C1F-9CBA-478FA1D4AB56}"/>
              </a:ext>
            </a:extLst>
          </p:cNvPr>
          <p:cNvSpPr>
            <a:spLocks noGrp="1"/>
          </p:cNvSpPr>
          <p:nvPr>
            <p:ph type="title"/>
          </p:nvPr>
        </p:nvSpPr>
        <p:spPr/>
        <p:txBody>
          <a:bodyPr/>
          <a:lstStyle/>
          <a:p>
            <a:r>
              <a:rPr lang="en-AU" dirty="0"/>
              <a:t>iLab Training for GRIDD</a:t>
            </a:r>
          </a:p>
        </p:txBody>
      </p:sp>
      <p:sp>
        <p:nvSpPr>
          <p:cNvPr id="3" name="Content Placeholder 2">
            <a:extLst>
              <a:ext uri="{FF2B5EF4-FFF2-40B4-BE49-F238E27FC236}">
                <a16:creationId xmlns:a16="http://schemas.microsoft.com/office/drawing/2014/main" id="{9195E396-B788-49B6-818C-E69848852B41}"/>
              </a:ext>
            </a:extLst>
          </p:cNvPr>
          <p:cNvSpPr>
            <a:spLocks noGrp="1"/>
          </p:cNvSpPr>
          <p:nvPr>
            <p:ph sz="half" idx="1"/>
          </p:nvPr>
        </p:nvSpPr>
        <p:spPr/>
        <p:txBody>
          <a:bodyPr/>
          <a:lstStyle/>
          <a:p>
            <a:r>
              <a:rPr lang="en-AU" dirty="0"/>
              <a:t>For all  Researchers, Chief Investigators and other lab owners</a:t>
            </a:r>
          </a:p>
        </p:txBody>
      </p:sp>
      <p:sp>
        <p:nvSpPr>
          <p:cNvPr id="4" name="TextBox 3">
            <a:extLst>
              <a:ext uri="{FF2B5EF4-FFF2-40B4-BE49-F238E27FC236}">
                <a16:creationId xmlns:a16="http://schemas.microsoft.com/office/drawing/2014/main" id="{78577409-E199-B244-AD7D-EA1963FFAB08}"/>
              </a:ext>
            </a:extLst>
          </p:cNvPr>
          <p:cNvSpPr txBox="1"/>
          <p:nvPr/>
        </p:nvSpPr>
        <p:spPr>
          <a:xfrm>
            <a:off x="0" y="4866501"/>
            <a:ext cx="952056" cy="276999"/>
          </a:xfrm>
          <a:prstGeom prst="rect">
            <a:avLst/>
          </a:prstGeom>
          <a:noFill/>
        </p:spPr>
        <p:txBody>
          <a:bodyPr wrap="none" rtlCol="0">
            <a:spAutoFit/>
          </a:bodyPr>
          <a:lstStyle/>
          <a:p>
            <a:r>
              <a:rPr lang="en-US" sz="1200">
                <a:latin typeface="Arial"/>
                <a:cs typeface="Arial"/>
              </a:rPr>
              <a:t>Version 2.0</a:t>
            </a:r>
          </a:p>
        </p:txBody>
      </p:sp>
    </p:spTree>
    <p:extLst>
      <p:ext uri="{BB962C8B-B14F-4D97-AF65-F5344CB8AC3E}">
        <p14:creationId xmlns:p14="http://schemas.microsoft.com/office/powerpoint/2010/main" val="2181962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fontScale="90000"/>
          </a:bodyPr>
          <a:lstStyle/>
          <a:p>
            <a:pPr algn="ctr" defTabSz="914400">
              <a:lnSpc>
                <a:spcPct val="90000"/>
              </a:lnSpc>
            </a:pPr>
            <a:r>
              <a:rPr lang="en-US" sz="2000" dirty="0">
                <a:solidFill>
                  <a:srgbClr val="FFFFFF"/>
                </a:solidFill>
                <a:latin typeface="+mj-lt"/>
                <a:ea typeface="+mj-ea"/>
                <a:cs typeface="+mj-cs"/>
              </a:rPr>
              <a:t>Task</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Register yourself  in iLab</a:t>
            </a:r>
            <a:endParaRPr lang="en-US" sz="2000" kern="1200" dirty="0">
              <a:solidFill>
                <a:srgbClr val="FFFFFF"/>
              </a:solidFill>
              <a:latin typeface="+mj-lt"/>
              <a:ea typeface="+mj-ea"/>
              <a:cs typeface="+mj-cs"/>
            </a:endParaRPr>
          </a:p>
        </p:txBody>
      </p:sp>
      <p:sp>
        <p:nvSpPr>
          <p:cNvPr id="10" name="Content Placeholder 2">
            <a:extLst>
              <a:ext uri="{FF2B5EF4-FFF2-40B4-BE49-F238E27FC236}">
                <a16:creationId xmlns:a16="http://schemas.microsoft.com/office/drawing/2014/main" id="{79384327-6B06-4BCF-92B1-5B8B9E497EA9}"/>
              </a:ext>
            </a:extLst>
          </p:cNvPr>
          <p:cNvSpPr txBox="1">
            <a:spLocks/>
          </p:cNvSpPr>
          <p:nvPr/>
        </p:nvSpPr>
        <p:spPr>
          <a:xfrm>
            <a:off x="2715585" y="82178"/>
            <a:ext cx="6805164" cy="969068"/>
          </a:xfrm>
          <a:prstGeom prst="rect">
            <a:avLst/>
          </a:prstGeom>
        </p:spPr>
        <p:txBody>
          <a:bodyPr vert="horz" lIns="91440" tIns="45720" rIns="91440" bIns="4572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a:lnSpc>
                <a:spcPct val="90000"/>
              </a:lnSpc>
              <a:spcAft>
                <a:spcPts val="600"/>
              </a:spcAft>
              <a:buNone/>
            </a:pPr>
            <a:r>
              <a:rPr lang="en-US" sz="2800" dirty="0">
                <a:latin typeface="+mn-lt"/>
              </a:rPr>
              <a:t>Go to </a:t>
            </a:r>
            <a:r>
              <a:rPr lang="en-US" sz="2800" dirty="0">
                <a:latin typeface="+mn-lt"/>
                <a:hlinkClick r:id="rId3"/>
              </a:rPr>
              <a:t>https://griffith.corefacilities.org</a:t>
            </a:r>
            <a:endParaRPr lang="en-US" sz="2800" dirty="0">
              <a:latin typeface="+mn-lt"/>
            </a:endParaRPr>
          </a:p>
          <a:p>
            <a:pPr indent="-228600" defTabSz="914400">
              <a:lnSpc>
                <a:spcPct val="90000"/>
              </a:lnSpc>
              <a:spcAft>
                <a:spcPts val="600"/>
              </a:spcAft>
              <a:buFont typeface="Arial" panose="020B0604020202020204" pitchFamily="34" charset="0"/>
              <a:buChar char="•"/>
            </a:pPr>
            <a:endParaRPr lang="en-US" sz="1400" dirty="0">
              <a:latin typeface="+mn-lt"/>
            </a:endParaRPr>
          </a:p>
        </p:txBody>
      </p:sp>
      <p:pic>
        <p:nvPicPr>
          <p:cNvPr id="6" name="Picture 5">
            <a:extLst>
              <a:ext uri="{FF2B5EF4-FFF2-40B4-BE49-F238E27FC236}">
                <a16:creationId xmlns:a16="http://schemas.microsoft.com/office/drawing/2014/main" id="{6CC581B2-B763-42FD-8C84-006DF55D43CB}"/>
              </a:ext>
            </a:extLst>
          </p:cNvPr>
          <p:cNvPicPr>
            <a:picLocks noChangeAspect="1"/>
          </p:cNvPicPr>
          <p:nvPr/>
        </p:nvPicPr>
        <p:blipFill>
          <a:blip r:embed="rId4"/>
          <a:stretch>
            <a:fillRect/>
          </a:stretch>
        </p:blipFill>
        <p:spPr>
          <a:xfrm>
            <a:off x="2719307" y="756120"/>
            <a:ext cx="6012951" cy="3126734"/>
          </a:xfrm>
          <a:prstGeom prst="rect">
            <a:avLst/>
          </a:prstGeom>
        </p:spPr>
      </p:pic>
      <p:pic>
        <p:nvPicPr>
          <p:cNvPr id="12" name="Picture 11">
            <a:extLst>
              <a:ext uri="{FF2B5EF4-FFF2-40B4-BE49-F238E27FC236}">
                <a16:creationId xmlns:a16="http://schemas.microsoft.com/office/drawing/2014/main" id="{DC96E3B0-0DE4-4A47-A1D2-F60E37E635A3}"/>
              </a:ext>
            </a:extLst>
          </p:cNvPr>
          <p:cNvPicPr>
            <a:picLocks noChangeAspect="1"/>
          </p:cNvPicPr>
          <p:nvPr/>
        </p:nvPicPr>
        <p:blipFill>
          <a:blip r:embed="rId5"/>
          <a:stretch>
            <a:fillRect/>
          </a:stretch>
        </p:blipFill>
        <p:spPr>
          <a:xfrm>
            <a:off x="4572000" y="3399470"/>
            <a:ext cx="4285136" cy="1438581"/>
          </a:xfrm>
          <a:prstGeom prst="rect">
            <a:avLst/>
          </a:prstGeom>
        </p:spPr>
      </p:pic>
    </p:spTree>
    <p:extLst>
      <p:ext uri="{BB962C8B-B14F-4D97-AF65-F5344CB8AC3E}">
        <p14:creationId xmlns:p14="http://schemas.microsoft.com/office/powerpoint/2010/main" val="3433249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Registration</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SSO</a:t>
            </a:r>
            <a:endParaRPr lang="en-US" sz="2000" kern="1200" dirty="0">
              <a:solidFill>
                <a:srgbClr val="FFFFFF"/>
              </a:solidFill>
              <a:latin typeface="+mj-lt"/>
              <a:ea typeface="+mj-ea"/>
              <a:cs typeface="+mj-cs"/>
            </a:endParaRPr>
          </a:p>
        </p:txBody>
      </p:sp>
      <p:sp>
        <p:nvSpPr>
          <p:cNvPr id="10" name="Content Placeholder 2">
            <a:extLst>
              <a:ext uri="{FF2B5EF4-FFF2-40B4-BE49-F238E27FC236}">
                <a16:creationId xmlns:a16="http://schemas.microsoft.com/office/drawing/2014/main" id="{79384327-6B06-4BCF-92B1-5B8B9E497EA9}"/>
              </a:ext>
            </a:extLst>
          </p:cNvPr>
          <p:cNvSpPr txBox="1">
            <a:spLocks/>
          </p:cNvSpPr>
          <p:nvPr/>
        </p:nvSpPr>
        <p:spPr>
          <a:xfrm>
            <a:off x="3099164" y="383212"/>
            <a:ext cx="5643620" cy="4403392"/>
          </a:xfrm>
          <a:prstGeom prst="rect">
            <a:avLst/>
          </a:prstGeom>
        </p:spPr>
        <p:txBody>
          <a:bodyPr vert="horz" lIns="91440" tIns="45720" rIns="91440" bIns="45720" rtlCol="0" anchor="t">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a:lnSpc>
                <a:spcPct val="90000"/>
              </a:lnSpc>
              <a:spcAft>
                <a:spcPts val="600"/>
              </a:spcAft>
              <a:buNone/>
            </a:pPr>
            <a:r>
              <a:rPr lang="en-US" sz="3200" dirty="0">
                <a:latin typeface="+mn-lt"/>
              </a:rPr>
              <a:t>When the Griffith University Sign on Screen appears, Log in with your </a:t>
            </a:r>
            <a:r>
              <a:rPr lang="en-US" sz="3200" b="1" i="1" dirty="0" err="1">
                <a:latin typeface="+mn-lt"/>
              </a:rPr>
              <a:t>sNumber</a:t>
            </a:r>
            <a:r>
              <a:rPr lang="en-US" sz="3200" dirty="0">
                <a:latin typeface="+mn-lt"/>
              </a:rPr>
              <a:t>.</a:t>
            </a:r>
          </a:p>
          <a:p>
            <a:pPr marL="114300" indent="0" defTabSz="914400">
              <a:lnSpc>
                <a:spcPct val="90000"/>
              </a:lnSpc>
              <a:spcAft>
                <a:spcPts val="600"/>
              </a:spcAft>
              <a:buNone/>
            </a:pPr>
            <a:endParaRPr lang="en-US" sz="3200" b="1" i="1" dirty="0">
              <a:latin typeface="+mn-lt"/>
            </a:endParaRPr>
          </a:p>
          <a:p>
            <a:pPr marL="114300" indent="0" defTabSz="914400">
              <a:lnSpc>
                <a:spcPct val="90000"/>
              </a:lnSpc>
              <a:spcAft>
                <a:spcPts val="600"/>
              </a:spcAft>
              <a:buNone/>
            </a:pPr>
            <a:endParaRPr lang="en-US" sz="3200" dirty="0">
              <a:latin typeface="+mn-lt"/>
            </a:endParaRPr>
          </a:p>
          <a:p>
            <a:pPr marL="114300" indent="0" defTabSz="914400">
              <a:lnSpc>
                <a:spcPct val="90000"/>
              </a:lnSpc>
              <a:spcAft>
                <a:spcPts val="600"/>
              </a:spcAft>
              <a:buNone/>
            </a:pPr>
            <a:endParaRPr lang="en-US" sz="3200" dirty="0">
              <a:latin typeface="+mn-lt"/>
            </a:endParaRPr>
          </a:p>
          <a:p>
            <a:pPr indent="-228600" defTabSz="914400">
              <a:lnSpc>
                <a:spcPct val="90000"/>
              </a:lnSpc>
              <a:spcAft>
                <a:spcPts val="600"/>
              </a:spcAft>
              <a:buFont typeface="Arial" panose="020B0604020202020204" pitchFamily="34" charset="0"/>
              <a:buChar char="•"/>
            </a:pPr>
            <a:endParaRPr lang="en-US" sz="1400" dirty="0">
              <a:latin typeface="+mn-lt"/>
            </a:endParaRPr>
          </a:p>
        </p:txBody>
      </p:sp>
      <p:pic>
        <p:nvPicPr>
          <p:cNvPr id="11" name="Picture 10">
            <a:extLst>
              <a:ext uri="{FF2B5EF4-FFF2-40B4-BE49-F238E27FC236}">
                <a16:creationId xmlns:a16="http://schemas.microsoft.com/office/drawing/2014/main" id="{8B9BBE6D-C14E-4233-8D99-2322E3936D09}"/>
              </a:ext>
            </a:extLst>
          </p:cNvPr>
          <p:cNvPicPr>
            <a:picLocks noChangeAspect="1"/>
          </p:cNvPicPr>
          <p:nvPr/>
        </p:nvPicPr>
        <p:blipFill>
          <a:blip r:embed="rId3"/>
          <a:stretch>
            <a:fillRect/>
          </a:stretch>
        </p:blipFill>
        <p:spPr>
          <a:xfrm>
            <a:off x="3814003" y="2447767"/>
            <a:ext cx="4082997" cy="2279922"/>
          </a:xfrm>
          <a:custGeom>
            <a:avLst/>
            <a:gdLst>
              <a:gd name="connsiteX0" fmla="*/ 0 w 4082997"/>
              <a:gd name="connsiteY0" fmla="*/ 0 h 2279922"/>
              <a:gd name="connsiteX1" fmla="*/ 4082997 w 4082997"/>
              <a:gd name="connsiteY1" fmla="*/ 0 h 2279922"/>
              <a:gd name="connsiteX2" fmla="*/ 4082997 w 4082997"/>
              <a:gd name="connsiteY2" fmla="*/ 2279922 h 2279922"/>
              <a:gd name="connsiteX3" fmla="*/ 0 w 4082997"/>
              <a:gd name="connsiteY3" fmla="*/ 2279922 h 2279922"/>
              <a:gd name="connsiteX4" fmla="*/ 0 w 4082997"/>
              <a:gd name="connsiteY4" fmla="*/ 0 h 227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997" h="2279922" fill="none" extrusionOk="0">
                <a:moveTo>
                  <a:pt x="0" y="0"/>
                </a:moveTo>
                <a:cubicBezTo>
                  <a:pt x="1575217" y="-49533"/>
                  <a:pt x="2385592" y="-14809"/>
                  <a:pt x="4082997" y="0"/>
                </a:cubicBezTo>
                <a:cubicBezTo>
                  <a:pt x="4170636" y="743584"/>
                  <a:pt x="4010318" y="1454169"/>
                  <a:pt x="4082997" y="2279922"/>
                </a:cubicBezTo>
                <a:cubicBezTo>
                  <a:pt x="2900781" y="2231691"/>
                  <a:pt x="1560680" y="2364377"/>
                  <a:pt x="0" y="2279922"/>
                </a:cubicBezTo>
                <a:cubicBezTo>
                  <a:pt x="-38581" y="1330476"/>
                  <a:pt x="63341" y="564671"/>
                  <a:pt x="0" y="0"/>
                </a:cubicBezTo>
                <a:close/>
              </a:path>
              <a:path w="4082997" h="2279922" stroke="0" extrusionOk="0">
                <a:moveTo>
                  <a:pt x="0" y="0"/>
                </a:moveTo>
                <a:cubicBezTo>
                  <a:pt x="1092546" y="118645"/>
                  <a:pt x="2864866" y="116012"/>
                  <a:pt x="4082997" y="0"/>
                </a:cubicBezTo>
                <a:cubicBezTo>
                  <a:pt x="3950115" y="501804"/>
                  <a:pt x="4167948" y="1901476"/>
                  <a:pt x="4082997" y="2279922"/>
                </a:cubicBezTo>
                <a:cubicBezTo>
                  <a:pt x="3668889" y="2414522"/>
                  <a:pt x="870262" y="2122726"/>
                  <a:pt x="0" y="2279922"/>
                </a:cubicBezTo>
                <a:cubicBezTo>
                  <a:pt x="-20187" y="1809394"/>
                  <a:pt x="-152480" y="256608"/>
                  <a:pt x="0" y="0"/>
                </a:cubicBezTo>
                <a:close/>
              </a:path>
            </a:pathLst>
          </a:custGeom>
          <a:ln w="12700">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Tree>
    <p:extLst>
      <p:ext uri="{BB962C8B-B14F-4D97-AF65-F5344CB8AC3E}">
        <p14:creationId xmlns:p14="http://schemas.microsoft.com/office/powerpoint/2010/main" val="2853053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con&#10;&#10;Description automatically generated">
            <a:extLst>
              <a:ext uri="{FF2B5EF4-FFF2-40B4-BE49-F238E27FC236}">
                <a16:creationId xmlns:a16="http://schemas.microsoft.com/office/drawing/2014/main" id="{323D0337-7188-4474-8439-FF47F4D8AAB8}"/>
              </a:ext>
            </a:extLst>
          </p:cNvPr>
          <p:cNvPicPr>
            <a:picLocks noChangeAspect="1"/>
          </p:cNvPicPr>
          <p:nvPr/>
        </p:nvPicPr>
        <p:blipFill>
          <a:blip r:embed="rId3"/>
          <a:stretch>
            <a:fillRect/>
          </a:stretch>
        </p:blipFill>
        <p:spPr>
          <a:xfrm>
            <a:off x="2544325" y="3043883"/>
            <a:ext cx="1008957" cy="1008957"/>
          </a:xfrm>
          <a:prstGeom prst="rect">
            <a:avLst/>
          </a:prstGeom>
        </p:spPr>
      </p:pic>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Registration</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Sign up</a:t>
            </a:r>
            <a:endParaRPr lang="en-US" sz="2000" kern="1200" dirty="0">
              <a:solidFill>
                <a:srgbClr val="FFFFFF"/>
              </a:solidFill>
              <a:latin typeface="+mj-lt"/>
              <a:ea typeface="+mj-ea"/>
              <a:cs typeface="+mj-cs"/>
            </a:endParaRPr>
          </a:p>
        </p:txBody>
      </p:sp>
      <p:sp>
        <p:nvSpPr>
          <p:cNvPr id="10" name="Content Placeholder 2">
            <a:extLst>
              <a:ext uri="{FF2B5EF4-FFF2-40B4-BE49-F238E27FC236}">
                <a16:creationId xmlns:a16="http://schemas.microsoft.com/office/drawing/2014/main" id="{79384327-6B06-4BCF-92B1-5B8B9E497EA9}"/>
              </a:ext>
            </a:extLst>
          </p:cNvPr>
          <p:cNvSpPr txBox="1">
            <a:spLocks/>
          </p:cNvSpPr>
          <p:nvPr/>
        </p:nvSpPr>
        <p:spPr>
          <a:xfrm>
            <a:off x="3339989" y="2684704"/>
            <a:ext cx="4924247" cy="229646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a:lnSpc>
                <a:spcPct val="90000"/>
              </a:lnSpc>
              <a:spcAft>
                <a:spcPts val="600"/>
              </a:spcAft>
              <a:buNone/>
            </a:pPr>
            <a:endParaRPr lang="en-US" sz="3200" b="1" i="1" dirty="0">
              <a:latin typeface="+mn-lt"/>
            </a:endParaRPr>
          </a:p>
          <a:p>
            <a:pPr marL="114300" indent="0" defTabSz="914400">
              <a:lnSpc>
                <a:spcPct val="90000"/>
              </a:lnSpc>
              <a:spcAft>
                <a:spcPts val="600"/>
              </a:spcAft>
              <a:buNone/>
            </a:pPr>
            <a:r>
              <a:rPr lang="en-US" sz="3200" dirty="0">
                <a:latin typeface="+mn-lt"/>
              </a:rPr>
              <a:t>Does you research leader already have a lab? Look in the list!</a:t>
            </a:r>
            <a:br>
              <a:rPr lang="en-US" sz="3200" dirty="0">
                <a:latin typeface="+mn-lt"/>
              </a:rPr>
            </a:br>
            <a:br>
              <a:rPr lang="en-US" sz="3200" dirty="0">
                <a:latin typeface="+mn-lt"/>
              </a:rPr>
            </a:br>
            <a:r>
              <a:rPr lang="en-US" sz="3200" dirty="0">
                <a:latin typeface="+mn-lt"/>
              </a:rPr>
              <a:t>If you can’t see them then sign up to the </a:t>
            </a:r>
            <a:r>
              <a:rPr lang="en-AU" sz="2800" b="1" dirty="0">
                <a:highlight>
                  <a:srgbClr val="00FFFF"/>
                </a:highlight>
              </a:rPr>
              <a:t>GRIDD Test (Griffith) Lab</a:t>
            </a:r>
          </a:p>
          <a:p>
            <a:pPr marL="114300" indent="0" defTabSz="914400">
              <a:lnSpc>
                <a:spcPct val="90000"/>
              </a:lnSpc>
              <a:spcAft>
                <a:spcPts val="600"/>
              </a:spcAft>
              <a:buNone/>
            </a:pPr>
            <a:endParaRPr lang="en-US" sz="3200" dirty="0">
              <a:latin typeface="+mn-lt"/>
            </a:endParaRPr>
          </a:p>
          <a:p>
            <a:pPr marL="114300" indent="0" defTabSz="914400">
              <a:lnSpc>
                <a:spcPct val="90000"/>
              </a:lnSpc>
              <a:spcAft>
                <a:spcPts val="600"/>
              </a:spcAft>
              <a:buNone/>
            </a:pPr>
            <a:endParaRPr lang="en-US" sz="3200" dirty="0">
              <a:latin typeface="+mn-lt"/>
            </a:endParaRPr>
          </a:p>
          <a:p>
            <a:pPr indent="-228600" defTabSz="914400">
              <a:lnSpc>
                <a:spcPct val="90000"/>
              </a:lnSpc>
              <a:spcAft>
                <a:spcPts val="600"/>
              </a:spcAft>
              <a:buFont typeface="Arial" panose="020B0604020202020204" pitchFamily="34" charset="0"/>
              <a:buChar char="•"/>
            </a:pPr>
            <a:endParaRPr lang="en-US" sz="1400" dirty="0">
              <a:latin typeface="+mn-lt"/>
            </a:endParaRPr>
          </a:p>
        </p:txBody>
      </p:sp>
      <p:pic>
        <p:nvPicPr>
          <p:cNvPr id="7" name="Content Placeholder 3">
            <a:extLst>
              <a:ext uri="{FF2B5EF4-FFF2-40B4-BE49-F238E27FC236}">
                <a16:creationId xmlns:a16="http://schemas.microsoft.com/office/drawing/2014/main" id="{1ABC6724-FC5B-4354-8D35-E10FD0F76369}"/>
              </a:ext>
            </a:extLst>
          </p:cNvPr>
          <p:cNvPicPr>
            <a:picLocks noGrp="1" noChangeAspect="1"/>
          </p:cNvPicPr>
          <p:nvPr>
            <p:ph idx="1"/>
          </p:nvPr>
        </p:nvPicPr>
        <p:blipFill>
          <a:blip r:embed="rId4"/>
          <a:stretch>
            <a:fillRect/>
          </a:stretch>
        </p:blipFill>
        <p:spPr>
          <a:xfrm>
            <a:off x="4332966" y="297741"/>
            <a:ext cx="2938292" cy="2296461"/>
          </a:xfrm>
          <a:prstGeom prst="rect">
            <a:avLst/>
          </a:prstGeom>
        </p:spPr>
      </p:pic>
    </p:spTree>
    <p:extLst>
      <p:ext uri="{BB962C8B-B14F-4D97-AF65-F5344CB8AC3E}">
        <p14:creationId xmlns:p14="http://schemas.microsoft.com/office/powerpoint/2010/main" val="108135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C83F-50A2-4CCE-884B-23F7E0993070}"/>
              </a:ext>
            </a:extLst>
          </p:cNvPr>
          <p:cNvSpPr>
            <a:spLocks noGrp="1"/>
          </p:cNvSpPr>
          <p:nvPr>
            <p:ph type="title"/>
          </p:nvPr>
        </p:nvSpPr>
        <p:spPr/>
        <p:txBody>
          <a:bodyPr/>
          <a:lstStyle/>
          <a:p>
            <a:r>
              <a:rPr lang="en-AU" dirty="0"/>
              <a:t>Navigation</a:t>
            </a:r>
          </a:p>
        </p:txBody>
      </p:sp>
      <p:sp>
        <p:nvSpPr>
          <p:cNvPr id="3" name="Content Placeholder 2">
            <a:extLst>
              <a:ext uri="{FF2B5EF4-FFF2-40B4-BE49-F238E27FC236}">
                <a16:creationId xmlns:a16="http://schemas.microsoft.com/office/drawing/2014/main" id="{853B97EC-95AD-471D-B504-5E1083D9F0C0}"/>
              </a:ext>
            </a:extLst>
          </p:cNvPr>
          <p:cNvSpPr>
            <a:spLocks noGrp="1"/>
          </p:cNvSpPr>
          <p:nvPr>
            <p:ph sz="half" idx="2"/>
          </p:nvPr>
        </p:nvSpPr>
        <p:spPr/>
        <p:txBody>
          <a:bodyPr/>
          <a:lstStyle/>
          <a:p>
            <a:r>
              <a:rPr lang="en-AU" dirty="0"/>
              <a:t>Using the test login</a:t>
            </a:r>
          </a:p>
          <a:p>
            <a:endParaRPr lang="en-AU" dirty="0"/>
          </a:p>
          <a:p>
            <a:r>
              <a:rPr lang="en-AU" dirty="0"/>
              <a:t>Finding your way around iLab</a:t>
            </a:r>
          </a:p>
        </p:txBody>
      </p:sp>
    </p:spTree>
    <p:extLst>
      <p:ext uri="{BB962C8B-B14F-4D97-AF65-F5344CB8AC3E}">
        <p14:creationId xmlns:p14="http://schemas.microsoft.com/office/powerpoint/2010/main" val="84346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FF23-8E70-4DD2-B334-1648F0D9D3AF}"/>
              </a:ext>
            </a:extLst>
          </p:cNvPr>
          <p:cNvSpPr>
            <a:spLocks noGrp="1"/>
          </p:cNvSpPr>
          <p:nvPr>
            <p:ph type="title"/>
          </p:nvPr>
        </p:nvSpPr>
        <p:spPr>
          <a:xfrm>
            <a:off x="457200" y="240369"/>
            <a:ext cx="8229600" cy="551631"/>
          </a:xfrm>
        </p:spPr>
        <p:txBody>
          <a:bodyPr/>
          <a:lstStyle/>
          <a:p>
            <a:r>
              <a:rPr lang="en-AU" dirty="0"/>
              <a:t>The account for today’s training</a:t>
            </a:r>
          </a:p>
        </p:txBody>
      </p:sp>
      <p:sp>
        <p:nvSpPr>
          <p:cNvPr id="6" name="Content Placeholder 5">
            <a:extLst>
              <a:ext uri="{FF2B5EF4-FFF2-40B4-BE49-F238E27FC236}">
                <a16:creationId xmlns:a16="http://schemas.microsoft.com/office/drawing/2014/main" id="{CF1095DD-C5F0-4894-BDEA-E7A2F550F23C}"/>
              </a:ext>
            </a:extLst>
          </p:cNvPr>
          <p:cNvSpPr>
            <a:spLocks noGrp="1"/>
          </p:cNvSpPr>
          <p:nvPr>
            <p:ph idx="1"/>
          </p:nvPr>
        </p:nvSpPr>
        <p:spPr>
          <a:xfrm>
            <a:off x="457200" y="1440000"/>
            <a:ext cx="5721927" cy="3031203"/>
          </a:xfrm>
        </p:spPr>
        <p:txBody>
          <a:bodyPr/>
          <a:lstStyle/>
          <a:p>
            <a:r>
              <a:rPr lang="en-AU" dirty="0"/>
              <a:t>Today we will be using the following account for our exercises:</a:t>
            </a:r>
          </a:p>
          <a:p>
            <a:endParaRPr lang="en-AU" dirty="0"/>
          </a:p>
          <a:p>
            <a:pPr lvl="1"/>
            <a:r>
              <a:rPr lang="en-AU" dirty="0"/>
              <a:t>Carter Researcher</a:t>
            </a:r>
          </a:p>
          <a:p>
            <a:pPr lvl="1"/>
            <a:r>
              <a:rPr lang="en-AU" dirty="0"/>
              <a:t>Login: </a:t>
            </a:r>
            <a:r>
              <a:rPr lang="en-AU" dirty="0">
                <a:hlinkClick r:id="rId3"/>
              </a:rPr>
              <a:t>carter.researcher@ilabx.com</a:t>
            </a:r>
            <a:endParaRPr lang="en-AU" dirty="0"/>
          </a:p>
          <a:p>
            <a:pPr lvl="1"/>
            <a:r>
              <a:rPr lang="en-AU" dirty="0"/>
              <a:t>PW: Test1234!</a:t>
            </a:r>
          </a:p>
          <a:p>
            <a:endParaRPr lang="en-AU" dirty="0"/>
          </a:p>
        </p:txBody>
      </p:sp>
    </p:spTree>
    <p:extLst>
      <p:ext uri="{BB962C8B-B14F-4D97-AF65-F5344CB8AC3E}">
        <p14:creationId xmlns:p14="http://schemas.microsoft.com/office/powerpoint/2010/main" val="342982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1EA4DBB-F002-4D03-9946-2FE3ECF83778}"/>
              </a:ext>
            </a:extLst>
          </p:cNvPr>
          <p:cNvPicPr>
            <a:picLocks noChangeAspect="1"/>
          </p:cNvPicPr>
          <p:nvPr/>
        </p:nvPicPr>
        <p:blipFill>
          <a:blip r:embed="rId3"/>
          <a:stretch>
            <a:fillRect/>
          </a:stretch>
        </p:blipFill>
        <p:spPr>
          <a:xfrm>
            <a:off x="532948" y="1248547"/>
            <a:ext cx="5404176" cy="2434260"/>
          </a:xfrm>
          <a:custGeom>
            <a:avLst/>
            <a:gdLst>
              <a:gd name="connsiteX0" fmla="*/ 0 w 5404176"/>
              <a:gd name="connsiteY0" fmla="*/ 0 h 2434260"/>
              <a:gd name="connsiteX1" fmla="*/ 5404176 w 5404176"/>
              <a:gd name="connsiteY1" fmla="*/ 0 h 2434260"/>
              <a:gd name="connsiteX2" fmla="*/ 5404176 w 5404176"/>
              <a:gd name="connsiteY2" fmla="*/ 2434260 h 2434260"/>
              <a:gd name="connsiteX3" fmla="*/ 0 w 5404176"/>
              <a:gd name="connsiteY3" fmla="*/ 2434260 h 2434260"/>
              <a:gd name="connsiteX4" fmla="*/ 0 w 5404176"/>
              <a:gd name="connsiteY4" fmla="*/ 0 h 243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176" h="2434260" fill="none" extrusionOk="0">
                <a:moveTo>
                  <a:pt x="0" y="0"/>
                </a:moveTo>
                <a:cubicBezTo>
                  <a:pt x="548274" y="-49533"/>
                  <a:pt x="4023263" y="-14809"/>
                  <a:pt x="5404176" y="0"/>
                </a:cubicBezTo>
                <a:cubicBezTo>
                  <a:pt x="5491815" y="451009"/>
                  <a:pt x="5331497" y="1846152"/>
                  <a:pt x="5404176" y="2434260"/>
                </a:cubicBezTo>
                <a:cubicBezTo>
                  <a:pt x="4439395" y="2386029"/>
                  <a:pt x="771137" y="2518715"/>
                  <a:pt x="0" y="2434260"/>
                </a:cubicBezTo>
                <a:cubicBezTo>
                  <a:pt x="-38581" y="1653346"/>
                  <a:pt x="63341" y="865500"/>
                  <a:pt x="0" y="0"/>
                </a:cubicBezTo>
                <a:close/>
              </a:path>
              <a:path w="5404176" h="2434260" stroke="0" extrusionOk="0">
                <a:moveTo>
                  <a:pt x="0" y="0"/>
                </a:moveTo>
                <a:cubicBezTo>
                  <a:pt x="1494355" y="118645"/>
                  <a:pt x="2988037" y="116012"/>
                  <a:pt x="5404176" y="0"/>
                </a:cubicBezTo>
                <a:cubicBezTo>
                  <a:pt x="5271294" y="1112643"/>
                  <a:pt x="5489127" y="1512338"/>
                  <a:pt x="5404176" y="2434260"/>
                </a:cubicBezTo>
                <a:cubicBezTo>
                  <a:pt x="4507310" y="2568860"/>
                  <a:pt x="1565765" y="2277064"/>
                  <a:pt x="0" y="2434260"/>
                </a:cubicBezTo>
                <a:cubicBezTo>
                  <a:pt x="-20187" y="1749003"/>
                  <a:pt x="-152480" y="1089835"/>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14FC7EE-F5A2-42CA-B0EB-34D430474FB4}"/>
              </a:ext>
            </a:extLst>
          </p:cNvPr>
          <p:cNvSpPr txBox="1"/>
          <p:nvPr/>
        </p:nvSpPr>
        <p:spPr>
          <a:xfrm>
            <a:off x="1946564" y="223888"/>
            <a:ext cx="6712528" cy="830997"/>
          </a:xfrm>
          <a:prstGeom prst="rect">
            <a:avLst/>
          </a:prstGeom>
          <a:noFill/>
        </p:spPr>
        <p:txBody>
          <a:bodyPr wrap="square">
            <a:spAutoFit/>
          </a:bodyPr>
          <a:lstStyle/>
          <a:p>
            <a:r>
              <a:rPr lang="en-AU" sz="2400" dirty="0">
                <a:hlinkClick r:id="rId4"/>
              </a:rPr>
              <a:t>https://griffith.corefacilities.org/sc/4272/griffith-institute-for-drug-discovery-gridd</a:t>
            </a:r>
            <a:r>
              <a:rPr lang="en-AU" sz="2400" dirty="0"/>
              <a:t> </a:t>
            </a:r>
          </a:p>
        </p:txBody>
      </p:sp>
      <p:pic>
        <p:nvPicPr>
          <p:cNvPr id="21" name="Picture 20">
            <a:extLst>
              <a:ext uri="{FF2B5EF4-FFF2-40B4-BE49-F238E27FC236}">
                <a16:creationId xmlns:a16="http://schemas.microsoft.com/office/drawing/2014/main" id="{D2323B66-F460-46C4-985A-0207B511902C}"/>
              </a:ext>
            </a:extLst>
          </p:cNvPr>
          <p:cNvPicPr>
            <a:picLocks noChangeAspect="1"/>
          </p:cNvPicPr>
          <p:nvPr/>
        </p:nvPicPr>
        <p:blipFill>
          <a:blip r:embed="rId5"/>
          <a:stretch>
            <a:fillRect/>
          </a:stretch>
        </p:blipFill>
        <p:spPr>
          <a:xfrm>
            <a:off x="5353542" y="2071255"/>
            <a:ext cx="3305550" cy="2696633"/>
          </a:xfrm>
          <a:custGeom>
            <a:avLst/>
            <a:gdLst>
              <a:gd name="connsiteX0" fmla="*/ 0 w 3305550"/>
              <a:gd name="connsiteY0" fmla="*/ 0 h 2696633"/>
              <a:gd name="connsiteX1" fmla="*/ 3305550 w 3305550"/>
              <a:gd name="connsiteY1" fmla="*/ 0 h 2696633"/>
              <a:gd name="connsiteX2" fmla="*/ 3305550 w 3305550"/>
              <a:gd name="connsiteY2" fmla="*/ 2696633 h 2696633"/>
              <a:gd name="connsiteX3" fmla="*/ 0 w 3305550"/>
              <a:gd name="connsiteY3" fmla="*/ 2696633 h 2696633"/>
              <a:gd name="connsiteX4" fmla="*/ 0 w 3305550"/>
              <a:gd name="connsiteY4" fmla="*/ 0 h 269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550" h="2696633" fill="none" extrusionOk="0">
                <a:moveTo>
                  <a:pt x="0" y="0"/>
                </a:moveTo>
                <a:cubicBezTo>
                  <a:pt x="816664" y="-49533"/>
                  <a:pt x="2973700" y="-14809"/>
                  <a:pt x="3305550" y="0"/>
                </a:cubicBezTo>
                <a:cubicBezTo>
                  <a:pt x="3393189" y="1342670"/>
                  <a:pt x="3232871" y="2194215"/>
                  <a:pt x="3305550" y="2696633"/>
                </a:cubicBezTo>
                <a:cubicBezTo>
                  <a:pt x="2119029" y="2648402"/>
                  <a:pt x="398124" y="2781088"/>
                  <a:pt x="0" y="2696633"/>
                </a:cubicBezTo>
                <a:cubicBezTo>
                  <a:pt x="-38581" y="2121911"/>
                  <a:pt x="63341" y="393723"/>
                  <a:pt x="0" y="0"/>
                </a:cubicBezTo>
                <a:close/>
              </a:path>
              <a:path w="3305550" h="2696633" stroke="0" extrusionOk="0">
                <a:moveTo>
                  <a:pt x="0" y="0"/>
                </a:moveTo>
                <a:cubicBezTo>
                  <a:pt x="1209320" y="118645"/>
                  <a:pt x="2278884" y="116012"/>
                  <a:pt x="3305550" y="0"/>
                </a:cubicBezTo>
                <a:cubicBezTo>
                  <a:pt x="3172668" y="709988"/>
                  <a:pt x="3390501" y="1844848"/>
                  <a:pt x="3305550" y="2696633"/>
                </a:cubicBezTo>
                <a:cubicBezTo>
                  <a:pt x="1895846" y="2831233"/>
                  <a:pt x="833661" y="2539437"/>
                  <a:pt x="0" y="2696633"/>
                </a:cubicBezTo>
                <a:cubicBezTo>
                  <a:pt x="-20187" y="1354055"/>
                  <a:pt x="-152480" y="1259800"/>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Quick tour</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Log in to iLab</a:t>
            </a:r>
            <a:endParaRPr lang="en-US" sz="2000" kern="1200" dirty="0">
              <a:solidFill>
                <a:srgbClr val="FFFFFF"/>
              </a:solidFill>
              <a:latin typeface="+mj-lt"/>
              <a:ea typeface="+mj-ea"/>
              <a:cs typeface="+mj-cs"/>
            </a:endParaRPr>
          </a:p>
        </p:txBody>
      </p:sp>
    </p:spTree>
    <p:extLst>
      <p:ext uri="{BB962C8B-B14F-4D97-AF65-F5344CB8AC3E}">
        <p14:creationId xmlns:p14="http://schemas.microsoft.com/office/powerpoint/2010/main" val="260905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Quick tour</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Log in to iLab</a:t>
            </a:r>
            <a:endParaRPr lang="en-US" sz="20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BC73AE05-C151-4A0C-9C0C-A808D394FB27}"/>
              </a:ext>
            </a:extLst>
          </p:cNvPr>
          <p:cNvPicPr>
            <a:picLocks noChangeAspect="1"/>
          </p:cNvPicPr>
          <p:nvPr/>
        </p:nvPicPr>
        <p:blipFill>
          <a:blip r:embed="rId3"/>
          <a:stretch>
            <a:fillRect/>
          </a:stretch>
        </p:blipFill>
        <p:spPr>
          <a:xfrm>
            <a:off x="2647958" y="154035"/>
            <a:ext cx="3164278" cy="4081992"/>
          </a:xfrm>
          <a:custGeom>
            <a:avLst/>
            <a:gdLst>
              <a:gd name="connsiteX0" fmla="*/ 0 w 3164278"/>
              <a:gd name="connsiteY0" fmla="*/ 0 h 4081992"/>
              <a:gd name="connsiteX1" fmla="*/ 3164278 w 3164278"/>
              <a:gd name="connsiteY1" fmla="*/ 0 h 4081992"/>
              <a:gd name="connsiteX2" fmla="*/ 3164278 w 3164278"/>
              <a:gd name="connsiteY2" fmla="*/ 4081992 h 4081992"/>
              <a:gd name="connsiteX3" fmla="*/ 0 w 3164278"/>
              <a:gd name="connsiteY3" fmla="*/ 4081992 h 4081992"/>
              <a:gd name="connsiteX4" fmla="*/ 0 w 3164278"/>
              <a:gd name="connsiteY4" fmla="*/ 0 h 408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278" h="4081992" fill="none" extrusionOk="0">
                <a:moveTo>
                  <a:pt x="0" y="0"/>
                </a:moveTo>
                <a:cubicBezTo>
                  <a:pt x="1380340" y="-33775"/>
                  <a:pt x="1732402" y="138873"/>
                  <a:pt x="3164278" y="0"/>
                </a:cubicBezTo>
                <a:cubicBezTo>
                  <a:pt x="3090507" y="623268"/>
                  <a:pt x="3008395" y="2405042"/>
                  <a:pt x="3164278" y="4081992"/>
                </a:cubicBezTo>
                <a:cubicBezTo>
                  <a:pt x="2185942" y="3944662"/>
                  <a:pt x="1507741" y="3944136"/>
                  <a:pt x="0" y="4081992"/>
                </a:cubicBezTo>
                <a:cubicBezTo>
                  <a:pt x="152408" y="2949169"/>
                  <a:pt x="73868" y="1570381"/>
                  <a:pt x="0" y="0"/>
                </a:cubicBezTo>
                <a:close/>
              </a:path>
              <a:path w="3164278" h="4081992" stroke="0" extrusionOk="0">
                <a:moveTo>
                  <a:pt x="0" y="0"/>
                </a:moveTo>
                <a:cubicBezTo>
                  <a:pt x="469591" y="-101487"/>
                  <a:pt x="1737971" y="-162162"/>
                  <a:pt x="3164278" y="0"/>
                </a:cubicBezTo>
                <a:cubicBezTo>
                  <a:pt x="3224991" y="1741859"/>
                  <a:pt x="3103206" y="2076278"/>
                  <a:pt x="3164278" y="4081992"/>
                </a:cubicBezTo>
                <a:cubicBezTo>
                  <a:pt x="1727872" y="4132057"/>
                  <a:pt x="1034860" y="3923543"/>
                  <a:pt x="0" y="4081992"/>
                </a:cubicBezTo>
                <a:cubicBezTo>
                  <a:pt x="-24452" y="3272755"/>
                  <a:pt x="-67663" y="668453"/>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pic>
      <p:pic>
        <p:nvPicPr>
          <p:cNvPr id="6" name="Picture 5">
            <a:extLst>
              <a:ext uri="{FF2B5EF4-FFF2-40B4-BE49-F238E27FC236}">
                <a16:creationId xmlns:a16="http://schemas.microsoft.com/office/drawing/2014/main" id="{D2EAF22B-C081-4C67-931C-D859A9BF8235}"/>
              </a:ext>
            </a:extLst>
          </p:cNvPr>
          <p:cNvPicPr>
            <a:picLocks noChangeAspect="1"/>
          </p:cNvPicPr>
          <p:nvPr/>
        </p:nvPicPr>
        <p:blipFill>
          <a:blip r:embed="rId4"/>
          <a:stretch>
            <a:fillRect/>
          </a:stretch>
        </p:blipFill>
        <p:spPr>
          <a:xfrm>
            <a:off x="5396346" y="2699821"/>
            <a:ext cx="3542099" cy="2289644"/>
          </a:xfrm>
          <a:custGeom>
            <a:avLst/>
            <a:gdLst>
              <a:gd name="connsiteX0" fmla="*/ 0 w 3542099"/>
              <a:gd name="connsiteY0" fmla="*/ 0 h 2289644"/>
              <a:gd name="connsiteX1" fmla="*/ 3542099 w 3542099"/>
              <a:gd name="connsiteY1" fmla="*/ 0 h 2289644"/>
              <a:gd name="connsiteX2" fmla="*/ 3542099 w 3542099"/>
              <a:gd name="connsiteY2" fmla="*/ 2289644 h 2289644"/>
              <a:gd name="connsiteX3" fmla="*/ 0 w 3542099"/>
              <a:gd name="connsiteY3" fmla="*/ 2289644 h 2289644"/>
              <a:gd name="connsiteX4" fmla="*/ 0 w 3542099"/>
              <a:gd name="connsiteY4" fmla="*/ 0 h 228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099" h="2289644" fill="none" extrusionOk="0">
                <a:moveTo>
                  <a:pt x="0" y="0"/>
                </a:moveTo>
                <a:cubicBezTo>
                  <a:pt x="1079281" y="-49533"/>
                  <a:pt x="2871496" y="-14809"/>
                  <a:pt x="3542099" y="0"/>
                </a:cubicBezTo>
                <a:cubicBezTo>
                  <a:pt x="3629738" y="675112"/>
                  <a:pt x="3469420" y="1883186"/>
                  <a:pt x="3542099" y="2289644"/>
                </a:cubicBezTo>
                <a:cubicBezTo>
                  <a:pt x="2493520" y="2241413"/>
                  <a:pt x="546902" y="2374099"/>
                  <a:pt x="0" y="2289644"/>
                </a:cubicBezTo>
                <a:cubicBezTo>
                  <a:pt x="-38581" y="1183489"/>
                  <a:pt x="63341" y="265652"/>
                  <a:pt x="0" y="0"/>
                </a:cubicBezTo>
                <a:close/>
              </a:path>
              <a:path w="3542099" h="2289644" stroke="0" extrusionOk="0">
                <a:moveTo>
                  <a:pt x="0" y="0"/>
                </a:moveTo>
                <a:cubicBezTo>
                  <a:pt x="890234" y="118645"/>
                  <a:pt x="2875491" y="116012"/>
                  <a:pt x="3542099" y="0"/>
                </a:cubicBezTo>
                <a:cubicBezTo>
                  <a:pt x="3409217" y="1038087"/>
                  <a:pt x="3627050" y="1998417"/>
                  <a:pt x="3542099" y="2289644"/>
                </a:cubicBezTo>
                <a:cubicBezTo>
                  <a:pt x="1898156" y="2424244"/>
                  <a:pt x="1560706" y="2132448"/>
                  <a:pt x="0" y="2289644"/>
                </a:cubicBezTo>
                <a:cubicBezTo>
                  <a:pt x="-20187" y="1528105"/>
                  <a:pt x="-152480" y="1021314"/>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
        <p:nvSpPr>
          <p:cNvPr id="7" name="Speech Bubble: Rectangle with Corners Rounded 6">
            <a:extLst>
              <a:ext uri="{FF2B5EF4-FFF2-40B4-BE49-F238E27FC236}">
                <a16:creationId xmlns:a16="http://schemas.microsoft.com/office/drawing/2014/main" id="{2337B947-EEE1-43B0-925B-37A5A7E259E5}"/>
              </a:ext>
            </a:extLst>
          </p:cNvPr>
          <p:cNvSpPr/>
          <p:nvPr/>
        </p:nvSpPr>
        <p:spPr>
          <a:xfrm>
            <a:off x="7282220" y="761999"/>
            <a:ext cx="1275731" cy="1039091"/>
          </a:xfrm>
          <a:prstGeom prst="wedgeRoundRectCallout">
            <a:avLst>
              <a:gd name="adj1" fmla="val -76075"/>
              <a:gd name="adj2" fmla="val 143167"/>
              <a:gd name="adj3" fmla="val 16667"/>
            </a:avLst>
          </a:prstGeom>
          <a:gradFill>
            <a:gsLst>
              <a:gs pos="0">
                <a:schemeClr val="bg1"/>
              </a:gs>
              <a:gs pos="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solidFill>
                  <a:srgbClr val="00B050"/>
                </a:solidFill>
              </a:rPr>
              <a:t>You should see this</a:t>
            </a:r>
          </a:p>
        </p:txBody>
      </p:sp>
    </p:spTree>
    <p:extLst>
      <p:ext uri="{BB962C8B-B14F-4D97-AF65-F5344CB8AC3E}">
        <p14:creationId xmlns:p14="http://schemas.microsoft.com/office/powerpoint/2010/main" val="125320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C5E49-212A-4ED0-ADFB-9FAF5F62B5B5}"/>
              </a:ext>
            </a:extLst>
          </p:cNvPr>
          <p:cNvSpPr>
            <a:spLocks noGrp="1"/>
          </p:cNvSpPr>
          <p:nvPr>
            <p:ph type="title"/>
          </p:nvPr>
        </p:nvSpPr>
        <p:spPr/>
        <p:txBody>
          <a:bodyPr/>
          <a:lstStyle/>
          <a:p>
            <a:r>
              <a:rPr lang="en-AU"/>
              <a:t>Navigation Hamburger!</a:t>
            </a:r>
          </a:p>
        </p:txBody>
      </p:sp>
      <p:sp>
        <p:nvSpPr>
          <p:cNvPr id="3" name="Footer Placeholder 2">
            <a:extLst>
              <a:ext uri="{FF2B5EF4-FFF2-40B4-BE49-F238E27FC236}">
                <a16:creationId xmlns:a16="http://schemas.microsoft.com/office/drawing/2014/main" id="{FDC8C7B3-2855-475D-9789-1A720943C424}"/>
              </a:ext>
            </a:extLst>
          </p:cNvPr>
          <p:cNvSpPr>
            <a:spLocks noGrp="1"/>
          </p:cNvSpPr>
          <p:nvPr>
            <p:ph type="ftr" sz="quarter" idx="10"/>
          </p:nvPr>
        </p:nvSpPr>
        <p:spPr/>
        <p:txBody>
          <a:bodyPr/>
          <a:lstStyle/>
          <a:p>
            <a:r>
              <a:rPr lang="en-US"/>
              <a:t>Coversheets - RIMS Enhancements</a:t>
            </a:r>
          </a:p>
        </p:txBody>
      </p:sp>
      <p:sp>
        <p:nvSpPr>
          <p:cNvPr id="4" name="Text Placeholder 3">
            <a:extLst>
              <a:ext uri="{FF2B5EF4-FFF2-40B4-BE49-F238E27FC236}">
                <a16:creationId xmlns:a16="http://schemas.microsoft.com/office/drawing/2014/main" id="{3996D679-FC8C-434F-B384-7C08E22350A4}"/>
              </a:ext>
            </a:extLst>
          </p:cNvPr>
          <p:cNvSpPr>
            <a:spLocks noGrp="1"/>
          </p:cNvSpPr>
          <p:nvPr>
            <p:ph type="body" sz="quarter" idx="11"/>
          </p:nvPr>
        </p:nvSpPr>
        <p:spPr>
          <a:xfrm>
            <a:off x="457200" y="1440000"/>
            <a:ext cx="4282751" cy="2952750"/>
          </a:xfrm>
        </p:spPr>
        <p:txBody>
          <a:bodyPr>
            <a:normAutofit fontScale="77500" lnSpcReduction="20000"/>
          </a:bodyPr>
          <a:lstStyle/>
          <a:p>
            <a:r>
              <a:rPr lang="en-AU"/>
              <a:t>Home</a:t>
            </a:r>
          </a:p>
          <a:p>
            <a:pPr lvl="1"/>
            <a:r>
              <a:rPr lang="en-AU"/>
              <a:t>Recent facilities (cores)</a:t>
            </a:r>
          </a:p>
          <a:p>
            <a:pPr lvl="1"/>
            <a:r>
              <a:rPr lang="en-AU"/>
              <a:t>Unread messages</a:t>
            </a:r>
          </a:p>
          <a:p>
            <a:pPr lvl="1"/>
            <a:r>
              <a:rPr lang="en-AU"/>
              <a:t>Service requests with alerts</a:t>
            </a:r>
          </a:p>
          <a:p>
            <a:r>
              <a:rPr lang="en-AU"/>
              <a:t>Communications</a:t>
            </a:r>
          </a:p>
          <a:p>
            <a:r>
              <a:rPr lang="en-AU"/>
              <a:t>My Groups (labs)</a:t>
            </a:r>
          </a:p>
          <a:p>
            <a:r>
              <a:rPr lang="en-AU"/>
              <a:t>My Reservations (bookings)</a:t>
            </a:r>
          </a:p>
          <a:p>
            <a:r>
              <a:rPr lang="en-AU"/>
              <a:t>View Requests (including group members)</a:t>
            </a:r>
          </a:p>
          <a:p>
            <a:r>
              <a:rPr lang="en-AU"/>
              <a:t>Invoices</a:t>
            </a:r>
          </a:p>
        </p:txBody>
      </p:sp>
      <p:pic>
        <p:nvPicPr>
          <p:cNvPr id="11" name="Picture 10">
            <a:extLst>
              <a:ext uri="{FF2B5EF4-FFF2-40B4-BE49-F238E27FC236}">
                <a16:creationId xmlns:a16="http://schemas.microsoft.com/office/drawing/2014/main" id="{F38E5791-03BB-44A1-A1E7-9EFDC97C068D}"/>
              </a:ext>
            </a:extLst>
          </p:cNvPr>
          <p:cNvPicPr>
            <a:picLocks noChangeAspect="1"/>
          </p:cNvPicPr>
          <p:nvPr/>
        </p:nvPicPr>
        <p:blipFill>
          <a:blip r:embed="rId3"/>
          <a:stretch>
            <a:fillRect/>
          </a:stretch>
        </p:blipFill>
        <p:spPr>
          <a:xfrm>
            <a:off x="4822371" y="292941"/>
            <a:ext cx="4032379" cy="4111965"/>
          </a:xfrm>
          <a:prstGeom prst="rect">
            <a:avLst/>
          </a:prstGeom>
        </p:spPr>
      </p:pic>
    </p:spTree>
    <p:extLst>
      <p:ext uri="{BB962C8B-B14F-4D97-AF65-F5344CB8AC3E}">
        <p14:creationId xmlns:p14="http://schemas.microsoft.com/office/powerpoint/2010/main" val="384989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6CDF6-D77E-46B6-95B3-809BED72C487}"/>
              </a:ext>
            </a:extLst>
          </p:cNvPr>
          <p:cNvSpPr>
            <a:spLocks noGrp="1"/>
          </p:cNvSpPr>
          <p:nvPr>
            <p:ph type="body" sz="quarter" idx="10"/>
          </p:nvPr>
        </p:nvSpPr>
        <p:spPr>
          <a:xfrm>
            <a:off x="546325" y="2077243"/>
            <a:ext cx="7856537" cy="989013"/>
          </a:xfrm>
        </p:spPr>
        <p:txBody>
          <a:bodyPr/>
          <a:lstStyle/>
          <a:p>
            <a:r>
              <a:rPr lang="en-AU" dirty="0"/>
              <a:t>Core Training</a:t>
            </a:r>
            <a:endParaRPr lang="en-AU" i="1" dirty="0"/>
          </a:p>
        </p:txBody>
      </p:sp>
      <p:sp>
        <p:nvSpPr>
          <p:cNvPr id="5" name="Rectangle 4">
            <a:extLst>
              <a:ext uri="{FF2B5EF4-FFF2-40B4-BE49-F238E27FC236}">
                <a16:creationId xmlns:a16="http://schemas.microsoft.com/office/drawing/2014/main" id="{BA6CCFB4-AEF1-43D6-BA6E-78C9D9337700}"/>
              </a:ext>
            </a:extLst>
          </p:cNvPr>
          <p:cNvSpPr/>
          <p:nvPr/>
        </p:nvSpPr>
        <p:spPr>
          <a:xfrm>
            <a:off x="1745673" y="886690"/>
            <a:ext cx="5867400" cy="98901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descr="Text&#10;&#10;Description automatically generated">
            <a:extLst>
              <a:ext uri="{FF2B5EF4-FFF2-40B4-BE49-F238E27FC236}">
                <a16:creationId xmlns:a16="http://schemas.microsoft.com/office/drawing/2014/main" id="{C9194FE1-EB08-496F-8BC9-E136FDB8AF4E}"/>
              </a:ext>
            </a:extLst>
          </p:cNvPr>
          <p:cNvPicPr>
            <a:picLocks noChangeAspect="1"/>
          </p:cNvPicPr>
          <p:nvPr/>
        </p:nvPicPr>
        <p:blipFill>
          <a:blip r:embed="rId3"/>
          <a:stretch>
            <a:fillRect/>
          </a:stretch>
        </p:blipFill>
        <p:spPr>
          <a:xfrm>
            <a:off x="1856084" y="987569"/>
            <a:ext cx="5638800" cy="771525"/>
          </a:xfrm>
          <a:prstGeom prst="rect">
            <a:avLst/>
          </a:prstGeom>
          <a:solidFill>
            <a:schemeClr val="bg1"/>
          </a:solidFill>
        </p:spPr>
      </p:pic>
    </p:spTree>
    <p:extLst>
      <p:ext uri="{BB962C8B-B14F-4D97-AF65-F5344CB8AC3E}">
        <p14:creationId xmlns:p14="http://schemas.microsoft.com/office/powerpoint/2010/main" val="2144261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686AF76-4E8E-4303-8C26-22E45CA17B2F}"/>
              </a:ext>
            </a:extLst>
          </p:cNvPr>
          <p:cNvSpPr txBox="1">
            <a:spLocks/>
          </p:cNvSpPr>
          <p:nvPr/>
        </p:nvSpPr>
        <p:spPr>
          <a:xfrm>
            <a:off x="342900" y="464127"/>
            <a:ext cx="8340058" cy="4457497"/>
          </a:xfrm>
          <a:prstGeom prst="rect">
            <a:avLst/>
          </a:prstGeom>
        </p:spPr>
        <p:txBody>
          <a:bodyPr>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a:p>
            <a:r>
              <a:rPr lang="en-AU" dirty="0"/>
              <a:t>Core Overview</a:t>
            </a:r>
          </a:p>
          <a:p>
            <a:r>
              <a:rPr lang="en-AU" dirty="0"/>
              <a:t>Requesting Induction, Training and Services</a:t>
            </a:r>
          </a:p>
          <a:p>
            <a:r>
              <a:rPr lang="en-AU" dirty="0"/>
              <a:t>Requesting Operator Assistance</a:t>
            </a:r>
          </a:p>
          <a:p>
            <a:r>
              <a:rPr lang="en-AU" dirty="0"/>
              <a:t>Making Booking and Reporting issues</a:t>
            </a:r>
          </a:p>
          <a:p>
            <a:r>
              <a:rPr lang="en-AU" dirty="0"/>
              <a:t>Using the Kiosk and QR codes</a:t>
            </a:r>
          </a:p>
          <a:p>
            <a:r>
              <a:rPr lang="en-AU" dirty="0"/>
              <a:t>Getting consumables (NMR)</a:t>
            </a:r>
          </a:p>
          <a:p>
            <a:r>
              <a:rPr lang="en-AU" dirty="0"/>
              <a:t>Managing your requests</a:t>
            </a:r>
          </a:p>
          <a:p>
            <a:pPr marL="0" indent="0">
              <a:buNone/>
            </a:pPr>
            <a:endParaRPr lang="en-AU" dirty="0"/>
          </a:p>
          <a:p>
            <a:endParaRPr lang="en-AU" dirty="0"/>
          </a:p>
        </p:txBody>
      </p:sp>
      <p:sp>
        <p:nvSpPr>
          <p:cNvPr id="4" name="Title 1">
            <a:extLst>
              <a:ext uri="{FF2B5EF4-FFF2-40B4-BE49-F238E27FC236}">
                <a16:creationId xmlns:a16="http://schemas.microsoft.com/office/drawing/2014/main" id="{528ED8A5-BA07-4D5F-A507-ACA79781E700}"/>
              </a:ext>
            </a:extLst>
          </p:cNvPr>
          <p:cNvSpPr txBox="1">
            <a:spLocks/>
          </p:cNvSpPr>
          <p:nvPr/>
        </p:nvSpPr>
        <p:spPr>
          <a:xfrm>
            <a:off x="0" y="0"/>
            <a:ext cx="8229600"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dirty="0"/>
              <a:t>GRIDD iLab Core </a:t>
            </a:r>
          </a:p>
        </p:txBody>
      </p:sp>
    </p:spTree>
    <p:extLst>
      <p:ext uri="{BB962C8B-B14F-4D97-AF65-F5344CB8AC3E}">
        <p14:creationId xmlns:p14="http://schemas.microsoft.com/office/powerpoint/2010/main" val="131652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69" y="424228"/>
            <a:ext cx="8229600" cy="551631"/>
          </a:xfrm>
        </p:spPr>
        <p:txBody>
          <a:bodyPr>
            <a:normAutofit/>
          </a:bodyPr>
          <a:lstStyle/>
          <a:p>
            <a:r>
              <a:rPr lang="en-AU" sz="2400"/>
              <a:t>Agenda</a:t>
            </a:r>
            <a:endParaRPr lang="en-US" sz="2400"/>
          </a:p>
        </p:txBody>
      </p:sp>
      <p:sp>
        <p:nvSpPr>
          <p:cNvPr id="3" name="Content Placeholder 2"/>
          <p:cNvSpPr>
            <a:spLocks noGrp="1"/>
          </p:cNvSpPr>
          <p:nvPr>
            <p:ph idx="1"/>
          </p:nvPr>
        </p:nvSpPr>
        <p:spPr>
          <a:xfrm>
            <a:off x="427003" y="1096510"/>
            <a:ext cx="6524303" cy="3580864"/>
          </a:xfrm>
        </p:spPr>
        <p:txBody>
          <a:bodyPr>
            <a:normAutofit/>
          </a:bodyPr>
          <a:lstStyle/>
          <a:p>
            <a:r>
              <a:rPr lang="en-AU" dirty="0"/>
              <a:t>Introduction </a:t>
            </a:r>
          </a:p>
          <a:p>
            <a:r>
              <a:rPr lang="en-AU" dirty="0">
                <a:cs typeface="+mn-cs"/>
              </a:rPr>
              <a:t>Preparing to use iLab</a:t>
            </a:r>
          </a:p>
          <a:p>
            <a:pPr lvl="1"/>
            <a:r>
              <a:rPr lang="en-AU" sz="2100" dirty="0"/>
              <a:t>Break</a:t>
            </a:r>
            <a:endParaRPr lang="en-AU" sz="2100" dirty="0">
              <a:cs typeface="+mn-cs"/>
            </a:endParaRPr>
          </a:p>
          <a:p>
            <a:r>
              <a:rPr lang="en-AU" sz="2100" dirty="0"/>
              <a:t>Using the GRIDD Core</a:t>
            </a:r>
          </a:p>
          <a:p>
            <a:r>
              <a:rPr lang="en-AU" sz="2100" dirty="0"/>
              <a:t>Managing your requests and bookings</a:t>
            </a:r>
          </a:p>
          <a:p>
            <a:r>
              <a:rPr lang="en-AU" sz="2100" dirty="0">
                <a:cs typeface="+mn-cs"/>
              </a:rPr>
              <a:t>Help &amp; support</a:t>
            </a:r>
          </a:p>
          <a:p>
            <a:r>
              <a:rPr lang="en-AU" sz="2100" dirty="0">
                <a:cs typeface="+mn-cs"/>
              </a:rPr>
              <a:t>Research Leader – PI Training</a:t>
            </a:r>
          </a:p>
          <a:p>
            <a:endParaRPr lang="en-AU" sz="2100" dirty="0">
              <a:cs typeface="+mn-cs"/>
            </a:endParaRPr>
          </a:p>
          <a:p>
            <a:endParaRPr lang="en-AU" dirty="0"/>
          </a:p>
          <a:p>
            <a:endParaRPr lang="en-AU" dirty="0"/>
          </a:p>
          <a:p>
            <a:pPr marL="0" indent="0">
              <a:buNone/>
            </a:pPr>
            <a:endParaRPr lang="en-US" dirty="0"/>
          </a:p>
        </p:txBody>
      </p:sp>
    </p:spTree>
    <p:extLst>
      <p:ext uri="{BB962C8B-B14F-4D97-AF65-F5344CB8AC3E}">
        <p14:creationId xmlns:p14="http://schemas.microsoft.com/office/powerpoint/2010/main" val="206811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017805" y="840180"/>
            <a:ext cx="3760243" cy="2987675"/>
          </a:xfrm>
        </p:spPr>
        <p:txBody>
          <a:bodyPr>
            <a:normAutofit fontScale="70000" lnSpcReduction="20000"/>
          </a:bodyPr>
          <a:lstStyle/>
          <a:p>
            <a:pPr marL="0" indent="0">
              <a:buNone/>
            </a:pPr>
            <a:br>
              <a:rPr lang="en-AU" sz="4400" dirty="0"/>
            </a:br>
            <a:r>
              <a:rPr lang="en-AU" sz="4400" dirty="0"/>
              <a:t>Core Overview</a:t>
            </a:r>
            <a:br>
              <a:rPr lang="en-AU" sz="4400" dirty="0"/>
            </a:br>
            <a:endParaRPr lang="en-AU" sz="4400" dirty="0"/>
          </a:p>
          <a:p>
            <a:pPr marL="0" indent="0">
              <a:buNone/>
            </a:pPr>
            <a:r>
              <a:rPr lang="en-AU" sz="4400" dirty="0"/>
              <a:t>Tabs &amp; Navigation inside the core</a:t>
            </a:r>
          </a:p>
        </p:txBody>
      </p:sp>
    </p:spTree>
    <p:extLst>
      <p:ext uri="{BB962C8B-B14F-4D97-AF65-F5344CB8AC3E}">
        <p14:creationId xmlns:p14="http://schemas.microsoft.com/office/powerpoint/2010/main" val="933586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136E-4E04-4D7F-8CB9-9698E9C3ABB4}"/>
              </a:ext>
            </a:extLst>
          </p:cNvPr>
          <p:cNvSpPr txBox="1">
            <a:spLocks/>
          </p:cNvSpPr>
          <p:nvPr/>
        </p:nvSpPr>
        <p:spPr>
          <a:xfrm>
            <a:off x="0" y="0"/>
            <a:ext cx="8229600"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t>Core Overview </a:t>
            </a:r>
          </a:p>
        </p:txBody>
      </p:sp>
      <p:pic>
        <p:nvPicPr>
          <p:cNvPr id="9" name="Picture 8" descr="Graphical user interface, text, application, email&#10;&#10;Description automatically generated">
            <a:extLst>
              <a:ext uri="{FF2B5EF4-FFF2-40B4-BE49-F238E27FC236}">
                <a16:creationId xmlns:a16="http://schemas.microsoft.com/office/drawing/2014/main" id="{68BC375C-7186-417B-854F-0EAEF17820F7}"/>
              </a:ext>
            </a:extLst>
          </p:cNvPr>
          <p:cNvPicPr>
            <a:picLocks noChangeAspect="1"/>
          </p:cNvPicPr>
          <p:nvPr/>
        </p:nvPicPr>
        <p:blipFill rotWithShape="1">
          <a:blip r:embed="rId2"/>
          <a:srcRect b="14741"/>
          <a:stretch/>
        </p:blipFill>
        <p:spPr>
          <a:xfrm>
            <a:off x="105524" y="434525"/>
            <a:ext cx="5460398" cy="4385286"/>
          </a:xfrm>
          <a:prstGeom prst="rect">
            <a:avLst/>
          </a:prstGeom>
          <a:ln>
            <a:solidFill>
              <a:schemeClr val="tx1"/>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DEE2B47B-09F4-436F-A9D2-D301EC7E18AF}"/>
              </a:ext>
            </a:extLst>
          </p:cNvPr>
          <p:cNvSpPr/>
          <p:nvPr/>
        </p:nvSpPr>
        <p:spPr>
          <a:xfrm>
            <a:off x="1117583" y="379107"/>
            <a:ext cx="4496830" cy="278984"/>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7" name="Picture 6" descr="Table&#10;&#10;Description automatically generated">
            <a:extLst>
              <a:ext uri="{FF2B5EF4-FFF2-40B4-BE49-F238E27FC236}">
                <a16:creationId xmlns:a16="http://schemas.microsoft.com/office/drawing/2014/main" id="{E95A1C03-A626-4573-B564-6D985ABF97CF}"/>
              </a:ext>
            </a:extLst>
          </p:cNvPr>
          <p:cNvPicPr>
            <a:picLocks noChangeAspect="1"/>
          </p:cNvPicPr>
          <p:nvPr/>
        </p:nvPicPr>
        <p:blipFill rotWithShape="1">
          <a:blip r:embed="rId3"/>
          <a:srcRect/>
          <a:stretch/>
        </p:blipFill>
        <p:spPr>
          <a:xfrm>
            <a:off x="3477360" y="2608119"/>
            <a:ext cx="4425742" cy="2535381"/>
          </a:xfrm>
          <a:prstGeom prst="rect">
            <a:avLst/>
          </a:prstGeom>
          <a:ln>
            <a:solidFill>
              <a:schemeClr val="tx1"/>
            </a:solidFill>
          </a:ln>
          <a:effectLst>
            <a:outerShdw blurRad="50800" dist="38100" dir="8100000" algn="tr" rotWithShape="0">
              <a:prstClr val="black">
                <a:alpha val="40000"/>
              </a:prstClr>
            </a:outerShdw>
          </a:effectLst>
        </p:spPr>
      </p:pic>
      <p:cxnSp>
        <p:nvCxnSpPr>
          <p:cNvPr id="13" name="Straight Arrow Connector 12">
            <a:extLst>
              <a:ext uri="{FF2B5EF4-FFF2-40B4-BE49-F238E27FC236}">
                <a16:creationId xmlns:a16="http://schemas.microsoft.com/office/drawing/2014/main" id="{0253641A-D806-4CCE-BAB3-6BAD62BC26AB}"/>
              </a:ext>
            </a:extLst>
          </p:cNvPr>
          <p:cNvCxnSpPr/>
          <p:nvPr/>
        </p:nvCxnSpPr>
        <p:spPr>
          <a:xfrm flipH="1" flipV="1">
            <a:off x="5347855" y="702925"/>
            <a:ext cx="748145" cy="379107"/>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14" name="Text Placeholder 3">
            <a:extLst>
              <a:ext uri="{FF2B5EF4-FFF2-40B4-BE49-F238E27FC236}">
                <a16:creationId xmlns:a16="http://schemas.microsoft.com/office/drawing/2014/main" id="{F2DD30D1-3E2D-4E54-BB3B-115D0ACFC759}"/>
              </a:ext>
            </a:extLst>
          </p:cNvPr>
          <p:cNvSpPr txBox="1">
            <a:spLocks/>
          </p:cNvSpPr>
          <p:nvPr/>
        </p:nvSpPr>
        <p:spPr>
          <a:xfrm>
            <a:off x="6121590" y="851951"/>
            <a:ext cx="3276600" cy="49592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dirty="0">
                <a:solidFill>
                  <a:srgbClr val="C00000"/>
                </a:solidFill>
              </a:rPr>
              <a:t>Tabs to navigate iLab</a:t>
            </a:r>
          </a:p>
        </p:txBody>
      </p:sp>
      <p:cxnSp>
        <p:nvCxnSpPr>
          <p:cNvPr id="16" name="Straight Arrow Connector 15">
            <a:extLst>
              <a:ext uri="{FF2B5EF4-FFF2-40B4-BE49-F238E27FC236}">
                <a16:creationId xmlns:a16="http://schemas.microsoft.com/office/drawing/2014/main" id="{EB712126-A79A-47B6-B9C7-41B57D1F67C8}"/>
              </a:ext>
            </a:extLst>
          </p:cNvPr>
          <p:cNvCxnSpPr>
            <a:cxnSpLocks/>
          </p:cNvCxnSpPr>
          <p:nvPr/>
        </p:nvCxnSpPr>
        <p:spPr>
          <a:xfrm flipH="1" flipV="1">
            <a:off x="1752601" y="616527"/>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733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10;&#10;Description automatically generated">
            <a:extLst>
              <a:ext uri="{FF2B5EF4-FFF2-40B4-BE49-F238E27FC236}">
                <a16:creationId xmlns:a16="http://schemas.microsoft.com/office/drawing/2014/main" id="{5B634261-BBCE-4994-8FC0-D5FB76E3C62E}"/>
              </a:ext>
            </a:extLst>
          </p:cNvPr>
          <p:cNvPicPr>
            <a:picLocks noChangeAspect="1"/>
          </p:cNvPicPr>
          <p:nvPr/>
        </p:nvPicPr>
        <p:blipFill rotWithShape="1">
          <a:blip r:embed="rId3"/>
          <a:srcRect r="1544"/>
          <a:stretch/>
        </p:blipFill>
        <p:spPr>
          <a:xfrm>
            <a:off x="4282886" y="0"/>
            <a:ext cx="4861114" cy="5143500"/>
          </a:xfrm>
          <a:prstGeom prst="rect">
            <a:avLst/>
          </a:prstGeom>
        </p:spPr>
      </p:pic>
      <p:cxnSp>
        <p:nvCxnSpPr>
          <p:cNvPr id="7" name="Straight Arrow Connector 6">
            <a:extLst>
              <a:ext uri="{FF2B5EF4-FFF2-40B4-BE49-F238E27FC236}">
                <a16:creationId xmlns:a16="http://schemas.microsoft.com/office/drawing/2014/main" id="{16903412-4588-4E7B-9DA8-7D3D905C2408}"/>
              </a:ext>
            </a:extLst>
          </p:cNvPr>
          <p:cNvCxnSpPr>
            <a:cxnSpLocks/>
          </p:cNvCxnSpPr>
          <p:nvPr/>
        </p:nvCxnSpPr>
        <p:spPr>
          <a:xfrm flipH="1" flipV="1">
            <a:off x="6352310" y="145472"/>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8229600"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t>GRIDD Equipment </a:t>
            </a:r>
          </a:p>
        </p:txBody>
      </p:sp>
      <p:sp>
        <p:nvSpPr>
          <p:cNvPr id="9" name="Content Placeholder 2">
            <a:extLst>
              <a:ext uri="{FF2B5EF4-FFF2-40B4-BE49-F238E27FC236}">
                <a16:creationId xmlns:a16="http://schemas.microsoft.com/office/drawing/2014/main" id="{9E90164B-BFC3-4A64-A642-56E05261B453}"/>
              </a:ext>
            </a:extLst>
          </p:cNvPr>
          <p:cNvSpPr txBox="1">
            <a:spLocks/>
          </p:cNvSpPr>
          <p:nvPr/>
        </p:nvSpPr>
        <p:spPr>
          <a:xfrm>
            <a:off x="127820" y="464127"/>
            <a:ext cx="4152607" cy="4347429"/>
          </a:xfrm>
          <a:prstGeom prst="rect">
            <a:avLst/>
          </a:prstGeom>
        </p:spPr>
        <p:txBody>
          <a:bodyPr lIns="91440" tIns="45720" rIns="91440" bIns="45720" anchor="t">
            <a:normAutofit fontScale="62500" lnSpcReduction="2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b="1">
                <a:cs typeface="Arial"/>
              </a:rPr>
              <a:t>GRIDD </a:t>
            </a:r>
            <a:r>
              <a:rPr lang="en-US" b="1" err="1">
                <a:cs typeface="Arial"/>
              </a:rPr>
              <a:t>iLab</a:t>
            </a:r>
            <a:r>
              <a:rPr lang="en-US" b="1">
                <a:cs typeface="Arial"/>
              </a:rPr>
              <a:t> Core is supporting GRIDD Equipment</a:t>
            </a:r>
            <a:endParaRPr lang="en-US"/>
          </a:p>
          <a:p>
            <a:pPr>
              <a:buNone/>
            </a:pPr>
            <a:r>
              <a:rPr lang="en-US" b="1">
                <a:cs typeface="Arial"/>
              </a:rPr>
              <a:t>Over 80 instruments have been on-boarded into the GRIDD core - including:         </a:t>
            </a:r>
            <a:endParaRPr lang="en-US"/>
          </a:p>
          <a:p>
            <a:r>
              <a:rPr lang="en-US">
                <a:cs typeface="Arial"/>
              </a:rPr>
              <a:t>Analytical Equipment (including NMR, MS, PCR, Plate readers </a:t>
            </a:r>
            <a:r>
              <a:rPr lang="en-US" err="1">
                <a:cs typeface="Arial"/>
              </a:rPr>
              <a:t>etc</a:t>
            </a:r>
            <a:r>
              <a:rPr lang="en-US">
                <a:cs typeface="Arial"/>
              </a:rPr>
              <a:t>)</a:t>
            </a:r>
          </a:p>
          <a:p>
            <a:r>
              <a:rPr lang="en-US">
                <a:cs typeface="Arial"/>
              </a:rPr>
              <a:t>Imaging Equipment (Microscopes, Molecular Imaging </a:t>
            </a:r>
            <a:r>
              <a:rPr lang="en-US" err="1">
                <a:cs typeface="Arial"/>
              </a:rPr>
              <a:t>etc</a:t>
            </a:r>
            <a:r>
              <a:rPr lang="en-US">
                <a:cs typeface="Arial"/>
              </a:rPr>
              <a:t>)</a:t>
            </a:r>
          </a:p>
          <a:p>
            <a:r>
              <a:rPr lang="en-US">
                <a:cs typeface="Arial"/>
              </a:rPr>
              <a:t>Others (Liquid handlers, Centrifuges, FPLC, HPLC, large shakers </a:t>
            </a:r>
            <a:r>
              <a:rPr lang="en-US" err="1">
                <a:cs typeface="Arial"/>
              </a:rPr>
              <a:t>etc</a:t>
            </a:r>
            <a:r>
              <a:rPr lang="en-US">
                <a:cs typeface="Arial"/>
              </a:rPr>
              <a:t>)</a:t>
            </a:r>
          </a:p>
          <a:p>
            <a:pPr>
              <a:buNone/>
            </a:pPr>
            <a:endParaRPr lang="en-US"/>
          </a:p>
          <a:p>
            <a:pPr>
              <a:buNone/>
            </a:pPr>
            <a:r>
              <a:rPr lang="en-US" b="1">
                <a:cs typeface="Arial"/>
              </a:rPr>
              <a:t>Booking equipment will be </a:t>
            </a:r>
            <a:r>
              <a:rPr lang="en-US" b="1" u="sng">
                <a:cs typeface="Arial"/>
              </a:rPr>
              <a:t>exclusively</a:t>
            </a:r>
            <a:r>
              <a:rPr lang="en-US" b="1">
                <a:cs typeface="Arial"/>
              </a:rPr>
              <a:t> through </a:t>
            </a:r>
            <a:r>
              <a:rPr lang="en-US" b="1" err="1">
                <a:cs typeface="Arial"/>
              </a:rPr>
              <a:t>iLab</a:t>
            </a:r>
            <a:endParaRPr lang="en-US" err="1"/>
          </a:p>
          <a:p>
            <a:r>
              <a:rPr lang="en-US">
                <a:cs typeface="Arial"/>
              </a:rPr>
              <a:t>Pre-book for Trained Users</a:t>
            </a:r>
          </a:p>
          <a:p>
            <a:r>
              <a:rPr lang="en-US">
                <a:cs typeface="Arial"/>
              </a:rPr>
              <a:t>Walk Up for Trained Users</a:t>
            </a:r>
          </a:p>
          <a:p>
            <a:r>
              <a:rPr lang="en-US">
                <a:cs typeface="Arial"/>
              </a:rPr>
              <a:t>Walk Up for All Users</a:t>
            </a:r>
          </a:p>
          <a:p>
            <a:r>
              <a:rPr lang="en-US">
                <a:cs typeface="Arial"/>
              </a:rPr>
              <a:t>Operator Assisted for All Users</a:t>
            </a:r>
          </a:p>
          <a:p>
            <a:pPr marL="0" indent="0">
              <a:buNone/>
            </a:pPr>
            <a:endParaRPr lang="en-US">
              <a:cs typeface="Arial"/>
            </a:endParaRPr>
          </a:p>
          <a:p>
            <a:pPr marL="0" indent="0">
              <a:buNone/>
            </a:pPr>
            <a:endParaRPr lang="en-AU"/>
          </a:p>
          <a:p>
            <a:endParaRPr lang="en-AU"/>
          </a:p>
        </p:txBody>
      </p:sp>
    </p:spTree>
    <p:extLst>
      <p:ext uri="{BB962C8B-B14F-4D97-AF65-F5344CB8AC3E}">
        <p14:creationId xmlns:p14="http://schemas.microsoft.com/office/powerpoint/2010/main" val="2427397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160818" y="1092727"/>
            <a:ext cx="3345873" cy="2465438"/>
          </a:xfrm>
        </p:spPr>
        <p:txBody>
          <a:bodyPr>
            <a:normAutofit fontScale="70000" lnSpcReduction="20000"/>
          </a:bodyPr>
          <a:lstStyle/>
          <a:p>
            <a:pPr marL="0" indent="0">
              <a:buNone/>
            </a:pPr>
            <a:r>
              <a:rPr lang="en-AU" sz="4800" dirty="0"/>
              <a:t>Requesting Induction, Training &amp; </a:t>
            </a:r>
            <a:br>
              <a:rPr lang="en-AU" sz="4800" dirty="0"/>
            </a:br>
            <a:r>
              <a:rPr lang="en-AU" sz="4800" dirty="0"/>
              <a:t>Services</a:t>
            </a:r>
            <a:endParaRPr lang="en-AU" sz="3200" dirty="0"/>
          </a:p>
        </p:txBody>
      </p:sp>
    </p:spTree>
    <p:extLst>
      <p:ext uri="{BB962C8B-B14F-4D97-AF65-F5344CB8AC3E}">
        <p14:creationId xmlns:p14="http://schemas.microsoft.com/office/powerpoint/2010/main" val="1063327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FCB86-9235-4B66-9839-C80B88CB5607}"/>
              </a:ext>
            </a:extLst>
          </p:cNvPr>
          <p:cNvSpPr txBox="1">
            <a:spLocks/>
          </p:cNvSpPr>
          <p:nvPr/>
        </p:nvSpPr>
        <p:spPr>
          <a:xfrm>
            <a:off x="0" y="0"/>
            <a:ext cx="7754353" cy="568639"/>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dirty="0">
                <a:solidFill>
                  <a:srgbClr val="C00000"/>
                </a:solidFill>
              </a:rPr>
              <a:t>Requesting an Induction and Training</a:t>
            </a:r>
          </a:p>
        </p:txBody>
      </p:sp>
      <p:pic>
        <p:nvPicPr>
          <p:cNvPr id="8" name="Picture 7" descr="Graphical user interface, text, application, email&#10;&#10;Description automatically generated">
            <a:extLst>
              <a:ext uri="{FF2B5EF4-FFF2-40B4-BE49-F238E27FC236}">
                <a16:creationId xmlns:a16="http://schemas.microsoft.com/office/drawing/2014/main" id="{D5CFFDFA-B44E-4830-BF80-7D881BF87EED}"/>
              </a:ext>
            </a:extLst>
          </p:cNvPr>
          <p:cNvPicPr>
            <a:picLocks noChangeAspect="1"/>
          </p:cNvPicPr>
          <p:nvPr/>
        </p:nvPicPr>
        <p:blipFill>
          <a:blip r:embed="rId2"/>
          <a:stretch>
            <a:fillRect/>
          </a:stretch>
        </p:blipFill>
        <p:spPr>
          <a:xfrm>
            <a:off x="152400" y="1028870"/>
            <a:ext cx="6797989" cy="3924848"/>
          </a:xfrm>
          <a:prstGeom prst="rect">
            <a:avLst/>
          </a:prstGeom>
          <a:ln>
            <a:solidFill>
              <a:schemeClr val="tx1"/>
            </a:solidFill>
          </a:ln>
          <a:effectLst>
            <a:outerShdw blurRad="50800" dist="38100" dir="8100000" algn="tr" rotWithShape="0">
              <a:prstClr val="black">
                <a:alpha val="40000"/>
              </a:prstClr>
            </a:outerShdw>
          </a:effectLst>
        </p:spPr>
      </p:pic>
      <p:cxnSp>
        <p:nvCxnSpPr>
          <p:cNvPr id="9" name="Straight Arrow Connector 8">
            <a:extLst>
              <a:ext uri="{FF2B5EF4-FFF2-40B4-BE49-F238E27FC236}">
                <a16:creationId xmlns:a16="http://schemas.microsoft.com/office/drawing/2014/main" id="{A0C6E28F-31BB-4065-8297-2BA072AA3B87}"/>
              </a:ext>
            </a:extLst>
          </p:cNvPr>
          <p:cNvCxnSpPr>
            <a:cxnSpLocks/>
          </p:cNvCxnSpPr>
          <p:nvPr/>
        </p:nvCxnSpPr>
        <p:spPr>
          <a:xfrm flipH="1" flipV="1">
            <a:off x="4156364" y="1242912"/>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A2CE89F-9713-4C7E-A126-5CF9C2F12B91}"/>
              </a:ext>
            </a:extLst>
          </p:cNvPr>
          <p:cNvSpPr/>
          <p:nvPr/>
        </p:nvSpPr>
        <p:spPr>
          <a:xfrm>
            <a:off x="5867401" y="2187909"/>
            <a:ext cx="104277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C89E2DE-D74C-4923-AA39-9FDB642F7612}"/>
              </a:ext>
            </a:extLst>
          </p:cNvPr>
          <p:cNvSpPr/>
          <p:nvPr/>
        </p:nvSpPr>
        <p:spPr>
          <a:xfrm>
            <a:off x="5859668" y="3198043"/>
            <a:ext cx="104277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B424B870-8618-4F47-8C55-38660CE49838}"/>
              </a:ext>
            </a:extLst>
          </p:cNvPr>
          <p:cNvSpPr/>
          <p:nvPr/>
        </p:nvSpPr>
        <p:spPr>
          <a:xfrm>
            <a:off x="152400" y="1981284"/>
            <a:ext cx="748145"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3" name="Content Placeholder 2">
            <a:extLst>
              <a:ext uri="{FF2B5EF4-FFF2-40B4-BE49-F238E27FC236}">
                <a16:creationId xmlns:a16="http://schemas.microsoft.com/office/drawing/2014/main" id="{8587E450-2943-4C1E-95E4-56A307AF0339}"/>
              </a:ext>
            </a:extLst>
          </p:cNvPr>
          <p:cNvSpPr txBox="1">
            <a:spLocks/>
          </p:cNvSpPr>
          <p:nvPr/>
        </p:nvSpPr>
        <p:spPr>
          <a:xfrm>
            <a:off x="27709" y="340353"/>
            <a:ext cx="9095510" cy="894267"/>
          </a:xfrm>
          <a:prstGeom prst="rect">
            <a:avLst/>
          </a:prstGeom>
        </p:spPr>
        <p:txBody>
          <a:bodyPr>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AU" sz="1800" dirty="0"/>
              <a:t>For new users!</a:t>
            </a:r>
          </a:p>
          <a:p>
            <a:pPr marL="0" indent="0">
              <a:lnSpc>
                <a:spcPct val="100000"/>
              </a:lnSpc>
              <a:buNone/>
            </a:pPr>
            <a:r>
              <a:rPr lang="en-AU" sz="1800" dirty="0"/>
              <a:t>Existing users, when setting up iLab, we will already note your access and permissions.</a:t>
            </a:r>
          </a:p>
          <a:p>
            <a:pPr marL="0" indent="0">
              <a:buNone/>
            </a:pPr>
            <a:endParaRPr lang="en-AU" dirty="0"/>
          </a:p>
          <a:p>
            <a:endParaRPr lang="en-AU" dirty="0"/>
          </a:p>
        </p:txBody>
      </p:sp>
    </p:spTree>
    <p:extLst>
      <p:ext uri="{BB962C8B-B14F-4D97-AF65-F5344CB8AC3E}">
        <p14:creationId xmlns:p14="http://schemas.microsoft.com/office/powerpoint/2010/main" val="1506570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F8903BE4-2780-431A-A806-AB255E453374}"/>
              </a:ext>
            </a:extLst>
          </p:cNvPr>
          <p:cNvPicPr>
            <a:picLocks noChangeAspect="1"/>
          </p:cNvPicPr>
          <p:nvPr/>
        </p:nvPicPr>
        <p:blipFill>
          <a:blip r:embed="rId3"/>
          <a:stretch>
            <a:fillRect/>
          </a:stretch>
        </p:blipFill>
        <p:spPr>
          <a:xfrm>
            <a:off x="66670" y="1"/>
            <a:ext cx="5156221" cy="4967219"/>
          </a:xfrm>
          <a:prstGeom prst="rect">
            <a:avLst/>
          </a:prstGeom>
          <a:ln>
            <a:solidFill>
              <a:schemeClr val="tx1"/>
            </a:solidFill>
          </a:ln>
          <a:effectLst>
            <a:outerShdw blurRad="50800" dist="38100" dir="8100000" algn="tr" rotWithShape="0">
              <a:prstClr val="black">
                <a:alpha val="40000"/>
              </a:prstClr>
            </a:outerShdw>
          </a:effectLst>
        </p:spPr>
      </p:pic>
      <p:sp>
        <p:nvSpPr>
          <p:cNvPr id="6" name="Text Placeholder 3"/>
          <p:cNvSpPr txBox="1">
            <a:spLocks/>
          </p:cNvSpPr>
          <p:nvPr/>
        </p:nvSpPr>
        <p:spPr>
          <a:xfrm>
            <a:off x="5440514" y="1269792"/>
            <a:ext cx="3276600" cy="54120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Complete all form fields</a:t>
            </a:r>
            <a:endParaRPr lang="en-US">
              <a:solidFill>
                <a:srgbClr val="C00000"/>
              </a:solidFill>
            </a:endParaRPr>
          </a:p>
          <a:p>
            <a:endParaRPr lang="en-AU">
              <a:solidFill>
                <a:srgbClr val="FF0000"/>
              </a:solidFill>
            </a:endParaRPr>
          </a:p>
        </p:txBody>
      </p:sp>
      <p:cxnSp>
        <p:nvCxnSpPr>
          <p:cNvPr id="7" name="Straight Arrow Connector 6">
            <a:extLst>
              <a:ext uri="{FF2B5EF4-FFF2-40B4-BE49-F238E27FC236}">
                <a16:creationId xmlns:a16="http://schemas.microsoft.com/office/drawing/2014/main" id="{88B519F7-9A4A-435D-9EC5-9ED36ED54D59}"/>
              </a:ext>
            </a:extLst>
          </p:cNvPr>
          <p:cNvCxnSpPr>
            <a:cxnSpLocks/>
          </p:cNvCxnSpPr>
          <p:nvPr/>
        </p:nvCxnSpPr>
        <p:spPr>
          <a:xfrm flipH="1">
            <a:off x="4350882" y="1480808"/>
            <a:ext cx="997526" cy="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11" name="Rectangle 10">
            <a:extLst>
              <a:ext uri="{FF2B5EF4-FFF2-40B4-BE49-F238E27FC236}">
                <a16:creationId xmlns:a16="http://schemas.microsoft.com/office/drawing/2014/main" id="{5BD31310-8B50-4930-8183-77DD15824CCF}"/>
              </a:ext>
            </a:extLst>
          </p:cNvPr>
          <p:cNvSpPr/>
          <p:nvPr/>
        </p:nvSpPr>
        <p:spPr>
          <a:xfrm>
            <a:off x="1101437" y="4529327"/>
            <a:ext cx="104277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13" name="Picture 12" descr="Graphical user interface, application&#10;&#10;Description automatically generated">
            <a:extLst>
              <a:ext uri="{FF2B5EF4-FFF2-40B4-BE49-F238E27FC236}">
                <a16:creationId xmlns:a16="http://schemas.microsoft.com/office/drawing/2014/main" id="{F88731F3-2002-4810-8D03-AC7912BF98B1}"/>
              </a:ext>
            </a:extLst>
          </p:cNvPr>
          <p:cNvPicPr>
            <a:picLocks noChangeAspect="1"/>
          </p:cNvPicPr>
          <p:nvPr/>
        </p:nvPicPr>
        <p:blipFill>
          <a:blip r:embed="rId4"/>
          <a:stretch>
            <a:fillRect/>
          </a:stretch>
        </p:blipFill>
        <p:spPr>
          <a:xfrm>
            <a:off x="3530582" y="2483610"/>
            <a:ext cx="5098492" cy="2617835"/>
          </a:xfrm>
          <a:prstGeom prst="rect">
            <a:avLst/>
          </a:prstGeom>
          <a:ln>
            <a:solidFill>
              <a:schemeClr val="tx1"/>
            </a:solidFill>
          </a:ln>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AB4B0BA6-206C-4ABC-ACAE-40AFBACC6D18}"/>
              </a:ext>
            </a:extLst>
          </p:cNvPr>
          <p:cNvSpPr/>
          <p:nvPr/>
        </p:nvSpPr>
        <p:spPr>
          <a:xfrm>
            <a:off x="6130636" y="4743491"/>
            <a:ext cx="1102083"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5" name="Text Placeholder 3">
            <a:extLst>
              <a:ext uri="{FF2B5EF4-FFF2-40B4-BE49-F238E27FC236}">
                <a16:creationId xmlns:a16="http://schemas.microsoft.com/office/drawing/2014/main" id="{9D2A665B-3F19-4871-9547-06CF49A77BA8}"/>
              </a:ext>
            </a:extLst>
          </p:cNvPr>
          <p:cNvSpPr txBox="1">
            <a:spLocks/>
          </p:cNvSpPr>
          <p:nvPr/>
        </p:nvSpPr>
        <p:spPr>
          <a:xfrm>
            <a:off x="5305000" y="2076075"/>
            <a:ext cx="3276600" cy="81507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Save form &amp; submit request</a:t>
            </a:r>
            <a:endParaRPr lang="en-US">
              <a:solidFill>
                <a:srgbClr val="C00000"/>
              </a:solidFill>
            </a:endParaRPr>
          </a:p>
          <a:p>
            <a:endParaRPr lang="en-AU">
              <a:solidFill>
                <a:srgbClr val="FF0000"/>
              </a:solidFill>
            </a:endParaRPr>
          </a:p>
        </p:txBody>
      </p:sp>
      <p:sp>
        <p:nvSpPr>
          <p:cNvPr id="9" name="Title 1">
            <a:extLst>
              <a:ext uri="{FF2B5EF4-FFF2-40B4-BE49-F238E27FC236}">
                <a16:creationId xmlns:a16="http://schemas.microsoft.com/office/drawing/2014/main" id="{829C58E8-E3A2-43DD-920A-281BEC361BA7}"/>
              </a:ext>
            </a:extLst>
          </p:cNvPr>
          <p:cNvSpPr txBox="1">
            <a:spLocks/>
          </p:cNvSpPr>
          <p:nvPr/>
        </p:nvSpPr>
        <p:spPr>
          <a:xfrm>
            <a:off x="1163782" y="193687"/>
            <a:ext cx="7754353" cy="568639"/>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pPr algn="r"/>
            <a:r>
              <a:rPr lang="en-AU" sz="3200" dirty="0">
                <a:solidFill>
                  <a:srgbClr val="C00000"/>
                </a:solidFill>
              </a:rPr>
              <a:t>NMR &amp; Mass Spec</a:t>
            </a:r>
          </a:p>
        </p:txBody>
      </p:sp>
    </p:spTree>
    <p:extLst>
      <p:ext uri="{BB962C8B-B14F-4D97-AF65-F5344CB8AC3E}">
        <p14:creationId xmlns:p14="http://schemas.microsoft.com/office/powerpoint/2010/main" val="933771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D2A665B-3F19-4871-9547-06CF49A77BA8}"/>
              </a:ext>
            </a:extLst>
          </p:cNvPr>
          <p:cNvSpPr txBox="1">
            <a:spLocks/>
          </p:cNvSpPr>
          <p:nvPr/>
        </p:nvSpPr>
        <p:spPr>
          <a:xfrm>
            <a:off x="5305000" y="2076075"/>
            <a:ext cx="3276600" cy="81507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Save form &amp; submit request</a:t>
            </a:r>
            <a:endParaRPr lang="en-US">
              <a:solidFill>
                <a:srgbClr val="C00000"/>
              </a:solidFill>
            </a:endParaRPr>
          </a:p>
          <a:p>
            <a:endParaRPr lang="en-AU">
              <a:solidFill>
                <a:srgbClr val="FF0000"/>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A5CC40DD-FC4D-4470-984F-AAE75189E0CF}"/>
              </a:ext>
            </a:extLst>
          </p:cNvPr>
          <p:cNvPicPr>
            <a:picLocks noChangeAspect="1"/>
          </p:cNvPicPr>
          <p:nvPr/>
        </p:nvPicPr>
        <p:blipFill>
          <a:blip r:embed="rId3"/>
          <a:stretch>
            <a:fillRect/>
          </a:stretch>
        </p:blipFill>
        <p:spPr>
          <a:xfrm>
            <a:off x="67054" y="0"/>
            <a:ext cx="4906727" cy="5041620"/>
          </a:xfrm>
          <a:prstGeom prst="rect">
            <a:avLst/>
          </a:prstGeom>
          <a:ln>
            <a:solidFill>
              <a:schemeClr val="tx1"/>
            </a:solidFill>
          </a:ln>
          <a:effectLst>
            <a:outerShdw blurRad="50800" dist="38100" dir="8100000" algn="tr" rotWithShape="0">
              <a:prstClr val="black">
                <a:alpha val="40000"/>
              </a:prstClr>
            </a:outerShdw>
          </a:effectLst>
        </p:spPr>
      </p:pic>
      <p:sp>
        <p:nvSpPr>
          <p:cNvPr id="6" name="Text Placeholder 3"/>
          <p:cNvSpPr txBox="1">
            <a:spLocks/>
          </p:cNvSpPr>
          <p:nvPr/>
        </p:nvSpPr>
        <p:spPr>
          <a:xfrm>
            <a:off x="5397106" y="1125488"/>
            <a:ext cx="2750128" cy="54120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dirty="0">
                <a:solidFill>
                  <a:srgbClr val="C00000"/>
                </a:solidFill>
              </a:rPr>
              <a:t>Complete all form fields</a:t>
            </a:r>
            <a:endParaRPr lang="en-US" dirty="0">
              <a:solidFill>
                <a:srgbClr val="C00000"/>
              </a:solidFill>
            </a:endParaRPr>
          </a:p>
          <a:p>
            <a:endParaRPr lang="en-AU" dirty="0">
              <a:solidFill>
                <a:srgbClr val="FF0000"/>
              </a:solidFill>
            </a:endParaRPr>
          </a:p>
        </p:txBody>
      </p:sp>
      <p:cxnSp>
        <p:nvCxnSpPr>
          <p:cNvPr id="7" name="Straight Arrow Connector 6">
            <a:extLst>
              <a:ext uri="{FF2B5EF4-FFF2-40B4-BE49-F238E27FC236}">
                <a16:creationId xmlns:a16="http://schemas.microsoft.com/office/drawing/2014/main" id="{88B519F7-9A4A-435D-9EC5-9ED36ED54D59}"/>
              </a:ext>
            </a:extLst>
          </p:cNvPr>
          <p:cNvCxnSpPr>
            <a:cxnSpLocks/>
          </p:cNvCxnSpPr>
          <p:nvPr/>
        </p:nvCxnSpPr>
        <p:spPr>
          <a:xfrm flipH="1">
            <a:off x="4307474" y="1336504"/>
            <a:ext cx="997526" cy="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pic>
        <p:nvPicPr>
          <p:cNvPr id="13" name="Picture 12" descr="Graphical user interface, application&#10;&#10;Description automatically generated">
            <a:extLst>
              <a:ext uri="{FF2B5EF4-FFF2-40B4-BE49-F238E27FC236}">
                <a16:creationId xmlns:a16="http://schemas.microsoft.com/office/drawing/2014/main" id="{F88731F3-2002-4810-8D03-AC7912BF98B1}"/>
              </a:ext>
            </a:extLst>
          </p:cNvPr>
          <p:cNvPicPr>
            <a:picLocks noChangeAspect="1"/>
          </p:cNvPicPr>
          <p:nvPr/>
        </p:nvPicPr>
        <p:blipFill>
          <a:blip r:embed="rId4"/>
          <a:stretch>
            <a:fillRect/>
          </a:stretch>
        </p:blipFill>
        <p:spPr>
          <a:xfrm>
            <a:off x="3908595" y="2508401"/>
            <a:ext cx="5098492" cy="2617835"/>
          </a:xfrm>
          <a:prstGeom prst="rect">
            <a:avLst/>
          </a:prstGeom>
          <a:ln>
            <a:solidFill>
              <a:schemeClr val="tx1"/>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5BD31310-8B50-4930-8183-77DD15824CCF}"/>
              </a:ext>
            </a:extLst>
          </p:cNvPr>
          <p:cNvSpPr/>
          <p:nvPr/>
        </p:nvSpPr>
        <p:spPr>
          <a:xfrm>
            <a:off x="983673" y="4829765"/>
            <a:ext cx="104277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B4B0BA6-206C-4ABC-ACAE-40AFBACC6D18}"/>
              </a:ext>
            </a:extLst>
          </p:cNvPr>
          <p:cNvSpPr/>
          <p:nvPr/>
        </p:nvSpPr>
        <p:spPr>
          <a:xfrm>
            <a:off x="6511636" y="4743491"/>
            <a:ext cx="1102083"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6FEF96F0-E9C4-46C1-956A-A97151172A1F}"/>
              </a:ext>
            </a:extLst>
          </p:cNvPr>
          <p:cNvSpPr txBox="1">
            <a:spLocks/>
          </p:cNvSpPr>
          <p:nvPr/>
        </p:nvSpPr>
        <p:spPr>
          <a:xfrm>
            <a:off x="1163782" y="193687"/>
            <a:ext cx="7754353" cy="568639"/>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pPr algn="r"/>
            <a:r>
              <a:rPr lang="en-AU" sz="3200" dirty="0">
                <a:solidFill>
                  <a:srgbClr val="C00000"/>
                </a:solidFill>
              </a:rPr>
              <a:t>PC2</a:t>
            </a:r>
          </a:p>
        </p:txBody>
      </p:sp>
    </p:spTree>
    <p:extLst>
      <p:ext uri="{BB962C8B-B14F-4D97-AF65-F5344CB8AC3E}">
        <p14:creationId xmlns:p14="http://schemas.microsoft.com/office/powerpoint/2010/main" val="36290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383757" y="818089"/>
            <a:ext cx="3760243" cy="2987675"/>
          </a:xfrm>
        </p:spPr>
        <p:txBody>
          <a:bodyPr>
            <a:normAutofit fontScale="85000" lnSpcReduction="20000"/>
          </a:bodyPr>
          <a:lstStyle/>
          <a:p>
            <a:pPr marL="0" indent="0">
              <a:buNone/>
            </a:pPr>
            <a:r>
              <a:rPr lang="en-AU" sz="4800"/>
              <a:t>Requesting Operator Assisted Services</a:t>
            </a:r>
            <a:endParaRPr lang="en-AU" sz="3200"/>
          </a:p>
        </p:txBody>
      </p:sp>
    </p:spTree>
    <p:extLst>
      <p:ext uri="{BB962C8B-B14F-4D97-AF65-F5344CB8AC3E}">
        <p14:creationId xmlns:p14="http://schemas.microsoft.com/office/powerpoint/2010/main" val="156495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AFCB86-9235-4B66-9839-C80B88CB5607}"/>
              </a:ext>
            </a:extLst>
          </p:cNvPr>
          <p:cNvSpPr txBox="1">
            <a:spLocks/>
          </p:cNvSpPr>
          <p:nvPr/>
        </p:nvSpPr>
        <p:spPr>
          <a:xfrm>
            <a:off x="0" y="0"/>
            <a:ext cx="7754353" cy="568639"/>
          </a:xfrm>
          <a:prstGeom prst="rect">
            <a:avLst/>
          </a:prstGeom>
        </p:spPr>
        <p:txBody>
          <a:bodyPr lIns="91440" tIns="45720" rIns="91440" bIns="45720" anchor="t">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solidFill>
                  <a:srgbClr val="C00000"/>
                </a:solidFill>
                <a:latin typeface="Jotia Medium"/>
              </a:rPr>
              <a:t>Requesting Assistance with Equipment</a:t>
            </a:r>
          </a:p>
        </p:txBody>
      </p:sp>
      <p:pic>
        <p:nvPicPr>
          <p:cNvPr id="3" name="Picture 2" descr="Graphical user interface, text, application, email&#10;&#10;Description automatically generated">
            <a:extLst>
              <a:ext uri="{FF2B5EF4-FFF2-40B4-BE49-F238E27FC236}">
                <a16:creationId xmlns:a16="http://schemas.microsoft.com/office/drawing/2014/main" id="{83423651-4201-4B1B-8D8F-074674CFFF87}"/>
              </a:ext>
            </a:extLst>
          </p:cNvPr>
          <p:cNvPicPr>
            <a:picLocks noChangeAspect="1"/>
          </p:cNvPicPr>
          <p:nvPr/>
        </p:nvPicPr>
        <p:blipFill rotWithShape="1">
          <a:blip r:embed="rId2"/>
          <a:srcRect b="36566"/>
          <a:stretch/>
        </p:blipFill>
        <p:spPr>
          <a:xfrm>
            <a:off x="34635" y="568639"/>
            <a:ext cx="5888183" cy="3197926"/>
          </a:xfrm>
          <a:prstGeom prst="rect">
            <a:avLst/>
          </a:prstGeom>
          <a:ln>
            <a:solidFill>
              <a:schemeClr val="tx1"/>
            </a:solidFill>
          </a:ln>
          <a:effectLst>
            <a:outerShdw blurRad="50800" dist="38100" dir="8100000" algn="tr" rotWithShape="0">
              <a:prstClr val="black">
                <a:alpha val="40000"/>
              </a:prstClr>
            </a:outerShdw>
          </a:effectLst>
        </p:spPr>
      </p:pic>
      <p:cxnSp>
        <p:nvCxnSpPr>
          <p:cNvPr id="9" name="Straight Arrow Connector 8">
            <a:extLst>
              <a:ext uri="{FF2B5EF4-FFF2-40B4-BE49-F238E27FC236}">
                <a16:creationId xmlns:a16="http://schemas.microsoft.com/office/drawing/2014/main" id="{A0C6E28F-31BB-4065-8297-2BA072AA3B87}"/>
              </a:ext>
            </a:extLst>
          </p:cNvPr>
          <p:cNvCxnSpPr>
            <a:cxnSpLocks/>
          </p:cNvCxnSpPr>
          <p:nvPr/>
        </p:nvCxnSpPr>
        <p:spPr>
          <a:xfrm flipH="1" flipV="1">
            <a:off x="3804075" y="782430"/>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A2CE89F-9713-4C7E-A126-5CF9C2F12B91}"/>
              </a:ext>
            </a:extLst>
          </p:cNvPr>
          <p:cNvSpPr/>
          <p:nvPr/>
        </p:nvSpPr>
        <p:spPr>
          <a:xfrm>
            <a:off x="34635" y="1201532"/>
            <a:ext cx="1149929"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CC89E2DE-D74C-4923-AA39-9FDB642F7612}"/>
              </a:ext>
            </a:extLst>
          </p:cNvPr>
          <p:cNvSpPr/>
          <p:nvPr/>
        </p:nvSpPr>
        <p:spPr>
          <a:xfrm>
            <a:off x="4914681" y="1432358"/>
            <a:ext cx="1008137"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5" name="Picture 4" descr="Graphical user interface, text, application, email&#10;&#10;Description automatically generated">
            <a:extLst>
              <a:ext uri="{FF2B5EF4-FFF2-40B4-BE49-F238E27FC236}">
                <a16:creationId xmlns:a16="http://schemas.microsoft.com/office/drawing/2014/main" id="{65FF45CA-F886-413F-98FE-16E1B9475AD1}"/>
              </a:ext>
            </a:extLst>
          </p:cNvPr>
          <p:cNvPicPr>
            <a:picLocks noChangeAspect="1"/>
          </p:cNvPicPr>
          <p:nvPr/>
        </p:nvPicPr>
        <p:blipFill rotWithShape="1">
          <a:blip r:embed="rId2"/>
          <a:srcRect t="68283"/>
          <a:stretch/>
        </p:blipFill>
        <p:spPr>
          <a:xfrm>
            <a:off x="1568250" y="3311248"/>
            <a:ext cx="6189256" cy="1680721"/>
          </a:xfrm>
          <a:prstGeom prst="rect">
            <a:avLst/>
          </a:prstGeom>
          <a:ln>
            <a:solidFill>
              <a:schemeClr val="tx1"/>
            </a:solidFill>
          </a:ln>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CDF10A9E-E3DB-4160-B87B-3B29DC0F0E54}"/>
              </a:ext>
            </a:extLst>
          </p:cNvPr>
          <p:cNvSpPr/>
          <p:nvPr/>
        </p:nvSpPr>
        <p:spPr>
          <a:xfrm>
            <a:off x="6740782" y="3290473"/>
            <a:ext cx="1008137"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5" name="Text Placeholder 3">
            <a:extLst>
              <a:ext uri="{FF2B5EF4-FFF2-40B4-BE49-F238E27FC236}">
                <a16:creationId xmlns:a16="http://schemas.microsoft.com/office/drawing/2014/main" id="{9387321A-EE7B-49DE-AE72-137FC1C582A3}"/>
              </a:ext>
            </a:extLst>
          </p:cNvPr>
          <p:cNvSpPr txBox="1">
            <a:spLocks/>
          </p:cNvSpPr>
          <p:nvPr/>
        </p:nvSpPr>
        <p:spPr>
          <a:xfrm>
            <a:off x="3782291" y="1655924"/>
            <a:ext cx="5361709" cy="1610993"/>
          </a:xfrm>
          <a:prstGeom prst="rect">
            <a:avLst/>
          </a:prstGeom>
        </p:spPr>
        <p:txBody>
          <a:bodyPr>
            <a:normAutofit lnSpcReduction="1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800" dirty="0"/>
              <a:t>Additional/specialised training</a:t>
            </a:r>
          </a:p>
          <a:p>
            <a:pPr lvl="1"/>
            <a:r>
              <a:rPr lang="en-US" sz="1800" dirty="0"/>
              <a:t>Additional assistance</a:t>
            </a:r>
          </a:p>
          <a:p>
            <a:pPr lvl="1"/>
            <a:r>
              <a:rPr lang="en-US" sz="1800" dirty="0"/>
              <a:t>Non routine experiments/ experiment set up</a:t>
            </a:r>
          </a:p>
          <a:p>
            <a:pPr lvl="1"/>
            <a:r>
              <a:rPr lang="en-US" sz="1800" dirty="0"/>
              <a:t>Experiment run by facility manager</a:t>
            </a:r>
          </a:p>
          <a:p>
            <a:endParaRPr lang="en-US" sz="1800" dirty="0"/>
          </a:p>
        </p:txBody>
      </p:sp>
    </p:spTree>
    <p:extLst>
      <p:ext uri="{BB962C8B-B14F-4D97-AF65-F5344CB8AC3E}">
        <p14:creationId xmlns:p14="http://schemas.microsoft.com/office/powerpoint/2010/main" val="3482456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D2A665B-3F19-4871-9547-06CF49A77BA8}"/>
              </a:ext>
            </a:extLst>
          </p:cNvPr>
          <p:cNvSpPr txBox="1">
            <a:spLocks/>
          </p:cNvSpPr>
          <p:nvPr/>
        </p:nvSpPr>
        <p:spPr>
          <a:xfrm>
            <a:off x="5305000" y="2014776"/>
            <a:ext cx="3276600" cy="81507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Save form &amp; submit request</a:t>
            </a:r>
            <a:endParaRPr lang="en-US">
              <a:solidFill>
                <a:srgbClr val="C00000"/>
              </a:solidFill>
            </a:endParaRPr>
          </a:p>
          <a:p>
            <a:endParaRPr lang="en-AU">
              <a:solidFill>
                <a:srgbClr val="FF0000"/>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0C51CF65-9E04-42DF-BFAB-BA700AC52D25}"/>
              </a:ext>
            </a:extLst>
          </p:cNvPr>
          <p:cNvPicPr>
            <a:picLocks noChangeAspect="1"/>
          </p:cNvPicPr>
          <p:nvPr/>
        </p:nvPicPr>
        <p:blipFill rotWithShape="1">
          <a:blip r:embed="rId3"/>
          <a:srcRect l="3972" t="17913" b="818"/>
          <a:stretch/>
        </p:blipFill>
        <p:spPr>
          <a:xfrm>
            <a:off x="18453" y="18995"/>
            <a:ext cx="5189628" cy="4632010"/>
          </a:xfrm>
          <a:prstGeom prst="rect">
            <a:avLst/>
          </a:prstGeom>
          <a:ln>
            <a:solidFill>
              <a:schemeClr val="tx1"/>
            </a:solidFill>
          </a:ln>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AB4B0BA6-206C-4ABC-ACAE-40AFBACC6D18}"/>
              </a:ext>
            </a:extLst>
          </p:cNvPr>
          <p:cNvSpPr/>
          <p:nvPr/>
        </p:nvSpPr>
        <p:spPr>
          <a:xfrm>
            <a:off x="1018309" y="4436602"/>
            <a:ext cx="1102083"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5" name="Picture 4" descr="Graphical user interface, application&#10;&#10;Description automatically generated">
            <a:extLst>
              <a:ext uri="{FF2B5EF4-FFF2-40B4-BE49-F238E27FC236}">
                <a16:creationId xmlns:a16="http://schemas.microsoft.com/office/drawing/2014/main" id="{2B6B6491-6D3A-4A2C-8A45-97828A397329}"/>
              </a:ext>
            </a:extLst>
          </p:cNvPr>
          <p:cNvPicPr>
            <a:picLocks noChangeAspect="1"/>
          </p:cNvPicPr>
          <p:nvPr/>
        </p:nvPicPr>
        <p:blipFill>
          <a:blip r:embed="rId4"/>
          <a:stretch>
            <a:fillRect/>
          </a:stretch>
        </p:blipFill>
        <p:spPr>
          <a:xfrm>
            <a:off x="4049918" y="2422311"/>
            <a:ext cx="5075629" cy="2703572"/>
          </a:xfrm>
          <a:prstGeom prst="rect">
            <a:avLst/>
          </a:prstGeom>
          <a:ln>
            <a:solidFill>
              <a:schemeClr val="tx1"/>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5BD31310-8B50-4930-8183-77DD15824CCF}"/>
              </a:ext>
            </a:extLst>
          </p:cNvPr>
          <p:cNvSpPr/>
          <p:nvPr/>
        </p:nvSpPr>
        <p:spPr>
          <a:xfrm>
            <a:off x="6666209" y="4889473"/>
            <a:ext cx="104277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9" name="Picture 8" descr="Graphical user interface&#10;&#10;Description automatically generated with medium confidence">
            <a:extLst>
              <a:ext uri="{FF2B5EF4-FFF2-40B4-BE49-F238E27FC236}">
                <a16:creationId xmlns:a16="http://schemas.microsoft.com/office/drawing/2014/main" id="{48A7CB1F-775A-4332-A050-203E5F6ECB4B}"/>
              </a:ext>
            </a:extLst>
          </p:cNvPr>
          <p:cNvPicPr>
            <a:picLocks noChangeAspect="1"/>
          </p:cNvPicPr>
          <p:nvPr/>
        </p:nvPicPr>
        <p:blipFill rotWithShape="1">
          <a:blip r:embed="rId5"/>
          <a:srcRect t="12929" r="44792" b="62139"/>
          <a:stretch/>
        </p:blipFill>
        <p:spPr>
          <a:xfrm>
            <a:off x="3190322" y="593787"/>
            <a:ext cx="2846647" cy="1462257"/>
          </a:xfrm>
          <a:prstGeom prst="rect">
            <a:avLst/>
          </a:prstGeom>
          <a:ln>
            <a:solidFill>
              <a:schemeClr val="tx1"/>
            </a:solidFill>
          </a:ln>
          <a:effectLst>
            <a:outerShdw blurRad="50800" dist="38100" dir="8100000" algn="tr" rotWithShape="0">
              <a:prstClr val="black">
                <a:alpha val="40000"/>
              </a:prstClr>
            </a:outerShdw>
          </a:effectLst>
        </p:spPr>
      </p:pic>
      <p:sp>
        <p:nvSpPr>
          <p:cNvPr id="6" name="Text Placeholder 3"/>
          <p:cNvSpPr txBox="1">
            <a:spLocks/>
          </p:cNvSpPr>
          <p:nvPr/>
        </p:nvSpPr>
        <p:spPr>
          <a:xfrm>
            <a:off x="6421495" y="1137050"/>
            <a:ext cx="2654322" cy="858009"/>
          </a:xfrm>
          <a:prstGeom prst="rect">
            <a:avLst/>
          </a:prstGeom>
        </p:spPr>
        <p:txBody>
          <a:bodyPr vert="horz" lIns="0" tIns="0" rIns="0" bIns="0" rtlCol="0" anchor="t">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AU">
                <a:solidFill>
                  <a:srgbClr val="C00000"/>
                </a:solidFill>
              </a:rPr>
              <a:t>Select equipment required</a:t>
            </a:r>
            <a:endParaRPr lang="en-US">
              <a:solidFill>
                <a:srgbClr val="C00000"/>
              </a:solidFill>
              <a:cs typeface="Arial"/>
            </a:endParaRPr>
          </a:p>
          <a:p>
            <a:endParaRPr lang="en-AU">
              <a:solidFill>
                <a:srgbClr val="FF0000"/>
              </a:solidFill>
            </a:endParaRPr>
          </a:p>
        </p:txBody>
      </p:sp>
      <p:cxnSp>
        <p:nvCxnSpPr>
          <p:cNvPr id="7" name="Straight Arrow Connector 6">
            <a:extLst>
              <a:ext uri="{FF2B5EF4-FFF2-40B4-BE49-F238E27FC236}">
                <a16:creationId xmlns:a16="http://schemas.microsoft.com/office/drawing/2014/main" id="{88B519F7-9A4A-435D-9EC5-9ED36ED54D59}"/>
              </a:ext>
            </a:extLst>
          </p:cNvPr>
          <p:cNvCxnSpPr>
            <a:cxnSpLocks/>
          </p:cNvCxnSpPr>
          <p:nvPr/>
        </p:nvCxnSpPr>
        <p:spPr>
          <a:xfrm flipH="1">
            <a:off x="6033814" y="1441245"/>
            <a:ext cx="382543" cy="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10" name="Text Placeholder 3">
            <a:extLst>
              <a:ext uri="{FF2B5EF4-FFF2-40B4-BE49-F238E27FC236}">
                <a16:creationId xmlns:a16="http://schemas.microsoft.com/office/drawing/2014/main" id="{1848E5A2-45C9-4E97-BDC1-CD3C73F23794}"/>
              </a:ext>
            </a:extLst>
          </p:cNvPr>
          <p:cNvSpPr txBox="1">
            <a:spLocks/>
          </p:cNvSpPr>
          <p:nvPr/>
        </p:nvSpPr>
        <p:spPr>
          <a:xfrm>
            <a:off x="3284456" y="658729"/>
            <a:ext cx="2654322" cy="541200"/>
          </a:xfrm>
          <a:prstGeom prst="rect">
            <a:avLst/>
          </a:prstGeom>
        </p:spPr>
        <p:txBody>
          <a:bodyPr vert="horz" lIns="0" tIns="0" rIns="0" bIns="0" rtlCol="0" anchor="t">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AU" dirty="0">
              <a:solidFill>
                <a:srgbClr val="C00000"/>
              </a:solidFill>
              <a:cs typeface="Arial"/>
            </a:endParaRPr>
          </a:p>
        </p:txBody>
      </p:sp>
      <p:sp>
        <p:nvSpPr>
          <p:cNvPr id="2" name="Rectangle: Rounded Corners 1">
            <a:extLst>
              <a:ext uri="{FF2B5EF4-FFF2-40B4-BE49-F238E27FC236}">
                <a16:creationId xmlns:a16="http://schemas.microsoft.com/office/drawing/2014/main" id="{1A20C778-F43B-43FE-A5C9-D75595CC2946}"/>
              </a:ext>
            </a:extLst>
          </p:cNvPr>
          <p:cNvSpPr/>
          <p:nvPr/>
        </p:nvSpPr>
        <p:spPr>
          <a:xfrm>
            <a:off x="1438378" y="221347"/>
            <a:ext cx="1478003" cy="689013"/>
          </a:xfrm>
          <a:prstGeom prst="round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solidFill>
                  <a:srgbClr val="C00000"/>
                </a:solidFill>
              </a:rPr>
              <a:t>For NMR &amp; Mass Spec</a:t>
            </a:r>
          </a:p>
        </p:txBody>
      </p:sp>
      <p:sp>
        <p:nvSpPr>
          <p:cNvPr id="13" name="Rectangle: Rounded Corners 12">
            <a:extLst>
              <a:ext uri="{FF2B5EF4-FFF2-40B4-BE49-F238E27FC236}">
                <a16:creationId xmlns:a16="http://schemas.microsoft.com/office/drawing/2014/main" id="{54F0B3CB-1627-41A5-9508-AEECD982043A}"/>
              </a:ext>
            </a:extLst>
          </p:cNvPr>
          <p:cNvSpPr/>
          <p:nvPr/>
        </p:nvSpPr>
        <p:spPr>
          <a:xfrm>
            <a:off x="3240600" y="1083771"/>
            <a:ext cx="962640" cy="362200"/>
          </a:xfrm>
          <a:prstGeom prst="round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buNone/>
            </a:pPr>
            <a:r>
              <a:rPr lang="en-AU" dirty="0">
                <a:solidFill>
                  <a:srgbClr val="C00000"/>
                </a:solidFill>
                <a:cs typeface="Arial"/>
              </a:rPr>
              <a:t>For PC2</a:t>
            </a:r>
          </a:p>
        </p:txBody>
      </p:sp>
    </p:spTree>
    <p:extLst>
      <p:ext uri="{BB962C8B-B14F-4D97-AF65-F5344CB8AC3E}">
        <p14:creationId xmlns:p14="http://schemas.microsoft.com/office/powerpoint/2010/main" val="75096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DEB1-4D06-479B-AA10-8E2065518E41}"/>
              </a:ext>
            </a:extLst>
          </p:cNvPr>
          <p:cNvSpPr>
            <a:spLocks noGrp="1"/>
          </p:cNvSpPr>
          <p:nvPr>
            <p:ph type="title"/>
          </p:nvPr>
        </p:nvSpPr>
        <p:spPr>
          <a:xfrm>
            <a:off x="571500" y="602493"/>
            <a:ext cx="3985902" cy="994173"/>
          </a:xfrm>
        </p:spPr>
        <p:txBody>
          <a:bodyPr vert="horz" lIns="91440" tIns="45720" rIns="91440" bIns="45720" rtlCol="0" anchor="ctr">
            <a:normAutofit/>
          </a:bodyPr>
          <a:lstStyle/>
          <a:p>
            <a:pPr defTabSz="914400">
              <a:lnSpc>
                <a:spcPct val="90000"/>
              </a:lnSpc>
            </a:pPr>
            <a:r>
              <a:rPr lang="en-US" sz="4400">
                <a:solidFill>
                  <a:schemeClr val="tx1"/>
                </a:solidFill>
                <a:latin typeface="+mj-lt"/>
                <a:ea typeface="+mj-ea"/>
                <a:cs typeface="+mj-cs"/>
              </a:rPr>
              <a:t>What is iLab?</a:t>
            </a:r>
          </a:p>
        </p:txBody>
      </p:sp>
      <p:sp>
        <p:nvSpPr>
          <p:cNvPr id="4" name="Text Placeholder 3">
            <a:extLst>
              <a:ext uri="{FF2B5EF4-FFF2-40B4-BE49-F238E27FC236}">
                <a16:creationId xmlns:a16="http://schemas.microsoft.com/office/drawing/2014/main" id="{E806216E-0E7A-4CF2-A0F1-A25164E1E526}"/>
              </a:ext>
            </a:extLst>
          </p:cNvPr>
          <p:cNvSpPr>
            <a:spLocks noGrp="1"/>
          </p:cNvSpPr>
          <p:nvPr>
            <p:ph type="body" sz="quarter" idx="11"/>
          </p:nvPr>
        </p:nvSpPr>
        <p:spPr>
          <a:xfrm>
            <a:off x="248674" y="1556533"/>
            <a:ext cx="4625651" cy="3133325"/>
          </a:xfrm>
        </p:spPr>
        <p:txBody>
          <a:bodyPr vert="horz" lIns="91440" tIns="45720" rIns="91440" bIns="45720" rtlCol="0" anchor="t">
            <a:normAutofit fontScale="92500" lnSpcReduction="20000"/>
          </a:bodyPr>
          <a:lstStyle/>
          <a:p>
            <a:pPr indent="-228600" defTabSz="914400">
              <a:lnSpc>
                <a:spcPct val="90000"/>
              </a:lnSpc>
              <a:buFont typeface="Arial" panose="020B0604020202020204" pitchFamily="34" charset="0"/>
              <a:buChar char="•"/>
            </a:pPr>
            <a:r>
              <a:rPr lang="en-US"/>
              <a:t>A tool designed to support labs and shared resource facilities</a:t>
            </a:r>
          </a:p>
          <a:p>
            <a:pPr indent="-228600" defTabSz="914400">
              <a:lnSpc>
                <a:spcPct val="90000"/>
              </a:lnSpc>
              <a:buFont typeface="Arial" panose="020B0604020202020204" pitchFamily="34" charset="0"/>
              <a:buChar char="•"/>
            </a:pPr>
            <a:endParaRPr lang="en-US"/>
          </a:p>
          <a:p>
            <a:pPr indent="-228600" defTabSz="914400">
              <a:lnSpc>
                <a:spcPct val="90000"/>
              </a:lnSpc>
              <a:buFont typeface="Arial" panose="020B0604020202020204" pitchFamily="34" charset="0"/>
              <a:buChar char="•"/>
            </a:pPr>
            <a:r>
              <a:rPr lang="en-US"/>
              <a:t>Uses calendars for booking time with equipment and technical staff</a:t>
            </a:r>
          </a:p>
          <a:p>
            <a:pPr indent="-228600" defTabSz="914400">
              <a:lnSpc>
                <a:spcPct val="90000"/>
              </a:lnSpc>
              <a:buFont typeface="Arial" panose="020B0604020202020204" pitchFamily="34" charset="0"/>
              <a:buChar char="•"/>
            </a:pPr>
            <a:endParaRPr lang="en-US"/>
          </a:p>
          <a:p>
            <a:pPr indent="-228600" defTabSz="914400">
              <a:lnSpc>
                <a:spcPct val="90000"/>
              </a:lnSpc>
              <a:buFont typeface="Arial" panose="020B0604020202020204" pitchFamily="34" charset="0"/>
              <a:buChar char="•"/>
            </a:pPr>
            <a:r>
              <a:rPr lang="en-US"/>
              <a:t>Controls access to sensitive or validated equipment</a:t>
            </a:r>
          </a:p>
          <a:p>
            <a:pPr indent="-228600" defTabSz="914400">
              <a:lnSpc>
                <a:spcPct val="90000"/>
              </a:lnSpc>
              <a:buFont typeface="Arial" panose="020B0604020202020204" pitchFamily="34" charset="0"/>
              <a:buChar char="•"/>
            </a:pPr>
            <a:endParaRPr lang="en-US"/>
          </a:p>
          <a:p>
            <a:pPr indent="-228600" defTabSz="914400">
              <a:lnSpc>
                <a:spcPct val="90000"/>
              </a:lnSpc>
              <a:buFont typeface="Arial" panose="020B0604020202020204" pitchFamily="34" charset="0"/>
              <a:buChar char="•"/>
            </a:pPr>
            <a:r>
              <a:rPr lang="en-US"/>
              <a:t>Manage project requests which track time and billing</a:t>
            </a:r>
          </a:p>
          <a:p>
            <a:pPr indent="-228600" defTabSz="914400">
              <a:lnSpc>
                <a:spcPct val="90000"/>
              </a:lnSpc>
              <a:buFont typeface="Arial" panose="020B0604020202020204" pitchFamily="34" charset="0"/>
              <a:buChar char="•"/>
            </a:pPr>
            <a:endParaRPr lang="en-US"/>
          </a:p>
          <a:p>
            <a:pPr indent="-228600" defTabSz="914400">
              <a:lnSpc>
                <a:spcPct val="90000"/>
              </a:lnSpc>
              <a:buFont typeface="Arial" panose="020B0604020202020204" pitchFamily="34" charset="0"/>
              <a:buChar char="•"/>
            </a:pPr>
            <a:r>
              <a:rPr lang="en-US"/>
              <a:t>Manages on-hand inventory in the facilities</a:t>
            </a: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Placeholder 9">
            <a:extLst>
              <a:ext uri="{FF2B5EF4-FFF2-40B4-BE49-F238E27FC236}">
                <a16:creationId xmlns:a16="http://schemas.microsoft.com/office/drawing/2014/main" id="{9E18D2CE-FE30-479C-A886-073080C53BC5}"/>
              </a:ext>
            </a:extLst>
          </p:cNvPr>
          <p:cNvPicPr>
            <a:picLocks noGrp="1" noChangeAspect="1"/>
          </p:cNvPicPr>
          <p:nvPr>
            <p:ph type="pic" sz="quarter" idx="12"/>
          </p:nvPr>
        </p:nvPicPr>
        <p:blipFill rotWithShape="1">
          <a:blip r:embed="rId3"/>
          <a:srcRect l="2162" r="1606"/>
          <a:stretch/>
        </p:blipFill>
        <p:spPr>
          <a:xfrm>
            <a:off x="5062605" y="-1"/>
            <a:ext cx="4081395" cy="424120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2499888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383757" y="1617229"/>
            <a:ext cx="3760243" cy="2987675"/>
          </a:xfrm>
        </p:spPr>
        <p:txBody>
          <a:bodyPr>
            <a:normAutofit fontScale="92500"/>
          </a:bodyPr>
          <a:lstStyle/>
          <a:p>
            <a:pPr marL="0" indent="0">
              <a:buNone/>
            </a:pPr>
            <a:r>
              <a:rPr lang="en-AU" sz="4400"/>
              <a:t>Making Bookings and reporting issues</a:t>
            </a:r>
          </a:p>
        </p:txBody>
      </p:sp>
    </p:spTree>
    <p:extLst>
      <p:ext uri="{BB962C8B-B14F-4D97-AF65-F5344CB8AC3E}">
        <p14:creationId xmlns:p14="http://schemas.microsoft.com/office/powerpoint/2010/main" val="311728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9142757"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t>Pre-booking for Trained Users via View Schedule</a:t>
            </a:r>
          </a:p>
        </p:txBody>
      </p:sp>
      <p:pic>
        <p:nvPicPr>
          <p:cNvPr id="3" name="Picture 2" descr="Graphical user interface, text, application, email&#10;&#10;Description automatically generated">
            <a:extLst>
              <a:ext uri="{FF2B5EF4-FFF2-40B4-BE49-F238E27FC236}">
                <a16:creationId xmlns:a16="http://schemas.microsoft.com/office/drawing/2014/main" id="{7D1A1CFD-5482-499D-9ED0-7A8AC99EA150}"/>
              </a:ext>
            </a:extLst>
          </p:cNvPr>
          <p:cNvPicPr>
            <a:picLocks noChangeAspect="1"/>
          </p:cNvPicPr>
          <p:nvPr/>
        </p:nvPicPr>
        <p:blipFill>
          <a:blip r:embed="rId3"/>
          <a:stretch>
            <a:fillRect/>
          </a:stretch>
        </p:blipFill>
        <p:spPr>
          <a:xfrm>
            <a:off x="76200" y="501541"/>
            <a:ext cx="5770479" cy="3378417"/>
          </a:xfrm>
          <a:prstGeom prst="rect">
            <a:avLst/>
          </a:prstGeom>
          <a:ln>
            <a:solidFill>
              <a:schemeClr val="tx1"/>
            </a:solidFill>
          </a:ln>
          <a:effectLst>
            <a:outerShdw blurRad="50800" dist="38100" dir="8100000" algn="tr" rotWithShape="0">
              <a:prstClr val="black">
                <a:alpha val="40000"/>
              </a:prstClr>
            </a:outerShdw>
          </a:effectLst>
        </p:spPr>
      </p:pic>
      <p:cxnSp>
        <p:nvCxnSpPr>
          <p:cNvPr id="7" name="Straight Arrow Connector 6">
            <a:extLst>
              <a:ext uri="{FF2B5EF4-FFF2-40B4-BE49-F238E27FC236}">
                <a16:creationId xmlns:a16="http://schemas.microsoft.com/office/drawing/2014/main" id="{16903412-4588-4E7B-9DA8-7D3D905C2408}"/>
              </a:ext>
            </a:extLst>
          </p:cNvPr>
          <p:cNvCxnSpPr>
            <a:cxnSpLocks/>
          </p:cNvCxnSpPr>
          <p:nvPr/>
        </p:nvCxnSpPr>
        <p:spPr>
          <a:xfrm flipH="1" flipV="1">
            <a:off x="2431470" y="665022"/>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website&#10;&#10;Description automatically generated">
            <a:extLst>
              <a:ext uri="{FF2B5EF4-FFF2-40B4-BE49-F238E27FC236}">
                <a16:creationId xmlns:a16="http://schemas.microsoft.com/office/drawing/2014/main" id="{7796C21C-98B1-4C23-AEAA-675004EF09F3}"/>
              </a:ext>
            </a:extLst>
          </p:cNvPr>
          <p:cNvPicPr>
            <a:picLocks noChangeAspect="1"/>
          </p:cNvPicPr>
          <p:nvPr/>
        </p:nvPicPr>
        <p:blipFill rotWithShape="1">
          <a:blip r:embed="rId4"/>
          <a:srcRect b="25950"/>
          <a:stretch/>
        </p:blipFill>
        <p:spPr>
          <a:xfrm>
            <a:off x="1787034" y="925751"/>
            <a:ext cx="5251105" cy="3808744"/>
          </a:xfrm>
          <a:prstGeom prst="rect">
            <a:avLst/>
          </a:prstGeom>
          <a:ln>
            <a:solidFill>
              <a:schemeClr val="tx1"/>
            </a:solidFill>
          </a:ln>
          <a:effectLst>
            <a:outerShdw blurRad="50800" dist="38100" dir="8100000" algn="tr" rotWithShape="0">
              <a:prstClr val="black">
                <a:alpha val="40000"/>
              </a:prstClr>
            </a:outerShdw>
          </a:effectLst>
        </p:spPr>
      </p:pic>
      <p:pic>
        <p:nvPicPr>
          <p:cNvPr id="10" name="Picture 9" descr="Graphical user interface, website&#10;&#10;Description automatically generated">
            <a:extLst>
              <a:ext uri="{FF2B5EF4-FFF2-40B4-BE49-F238E27FC236}">
                <a16:creationId xmlns:a16="http://schemas.microsoft.com/office/drawing/2014/main" id="{46E7452A-DD23-47D6-9B99-01E86DFA6B2A}"/>
              </a:ext>
            </a:extLst>
          </p:cNvPr>
          <p:cNvPicPr>
            <a:picLocks noChangeAspect="1"/>
          </p:cNvPicPr>
          <p:nvPr/>
        </p:nvPicPr>
        <p:blipFill rotWithShape="1">
          <a:blip r:embed="rId4"/>
          <a:srcRect t="87071"/>
          <a:stretch/>
        </p:blipFill>
        <p:spPr>
          <a:xfrm>
            <a:off x="3221126" y="4347549"/>
            <a:ext cx="5251105" cy="665022"/>
          </a:xfrm>
          <a:prstGeom prst="rect">
            <a:avLst/>
          </a:prstGeom>
          <a:ln>
            <a:solidFill>
              <a:schemeClr val="tx1"/>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113E888C-5B0E-4CB6-97D0-8DA7A4917921}"/>
              </a:ext>
            </a:extLst>
          </p:cNvPr>
          <p:cNvSpPr/>
          <p:nvPr/>
        </p:nvSpPr>
        <p:spPr>
          <a:xfrm>
            <a:off x="1717964" y="1263542"/>
            <a:ext cx="1102083"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B1816DB-4AFA-4F1A-A8B6-B933A91877BD}"/>
              </a:ext>
            </a:extLst>
          </p:cNvPr>
          <p:cNvSpPr/>
          <p:nvPr/>
        </p:nvSpPr>
        <p:spPr>
          <a:xfrm>
            <a:off x="6093338" y="1039976"/>
            <a:ext cx="83520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2" name="Picture 3">
            <a:extLst>
              <a:ext uri="{FF2B5EF4-FFF2-40B4-BE49-F238E27FC236}">
                <a16:creationId xmlns:a16="http://schemas.microsoft.com/office/drawing/2014/main" id="{845EBC7F-A0DF-4049-93A5-B76FB57483AA}"/>
              </a:ext>
            </a:extLst>
          </p:cNvPr>
          <p:cNvPicPr>
            <a:picLocks noChangeAspect="1"/>
          </p:cNvPicPr>
          <p:nvPr/>
        </p:nvPicPr>
        <p:blipFill>
          <a:blip r:embed="rId5"/>
          <a:stretch>
            <a:fillRect/>
          </a:stretch>
        </p:blipFill>
        <p:spPr>
          <a:xfrm>
            <a:off x="1807789" y="1930494"/>
            <a:ext cx="936252" cy="179855"/>
          </a:xfrm>
          <a:prstGeom prst="rect">
            <a:avLst/>
          </a:prstGeom>
        </p:spPr>
      </p:pic>
    </p:spTree>
    <p:extLst>
      <p:ext uri="{BB962C8B-B14F-4D97-AF65-F5344CB8AC3E}">
        <p14:creationId xmlns:p14="http://schemas.microsoft.com/office/powerpoint/2010/main" val="2164692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9117909"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t>Pre-booking for Trained Users via View Schedule</a:t>
            </a:r>
          </a:p>
        </p:txBody>
      </p:sp>
      <p:pic>
        <p:nvPicPr>
          <p:cNvPr id="9" name="Picture 8" descr="Graphical user interface, text, application&#10;&#10;Description automatically generated">
            <a:extLst>
              <a:ext uri="{FF2B5EF4-FFF2-40B4-BE49-F238E27FC236}">
                <a16:creationId xmlns:a16="http://schemas.microsoft.com/office/drawing/2014/main" id="{E7B988A3-09F3-4345-9848-3136ED7E9B1D}"/>
              </a:ext>
            </a:extLst>
          </p:cNvPr>
          <p:cNvPicPr>
            <a:picLocks noChangeAspect="1"/>
          </p:cNvPicPr>
          <p:nvPr/>
        </p:nvPicPr>
        <p:blipFill rotWithShape="1">
          <a:blip r:embed="rId2"/>
          <a:srcRect b="45743"/>
          <a:stretch/>
        </p:blipFill>
        <p:spPr>
          <a:xfrm>
            <a:off x="112222" y="430478"/>
            <a:ext cx="6134792" cy="2790704"/>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Graphical user interface, text, application&#10;&#10;Description automatically generated">
            <a:extLst>
              <a:ext uri="{FF2B5EF4-FFF2-40B4-BE49-F238E27FC236}">
                <a16:creationId xmlns:a16="http://schemas.microsoft.com/office/drawing/2014/main" id="{FD5A1E20-8723-4FE9-96D1-79BDE8790B9E}"/>
              </a:ext>
            </a:extLst>
          </p:cNvPr>
          <p:cNvPicPr>
            <a:picLocks noChangeAspect="1"/>
          </p:cNvPicPr>
          <p:nvPr/>
        </p:nvPicPr>
        <p:blipFill rotWithShape="1">
          <a:blip r:embed="rId2"/>
          <a:srcRect t="78384"/>
          <a:stretch/>
        </p:blipFill>
        <p:spPr>
          <a:xfrm>
            <a:off x="112222" y="3276599"/>
            <a:ext cx="6134792" cy="1111827"/>
          </a:xfrm>
          <a:prstGeom prst="rect">
            <a:avLst/>
          </a:prstGeom>
          <a:ln>
            <a:solidFill>
              <a:schemeClr val="tx1"/>
            </a:solidFill>
          </a:ln>
          <a:effectLst>
            <a:outerShdw blurRad="50800" dist="38100" dir="8100000" algn="tr" rotWithShape="0">
              <a:prstClr val="black">
                <a:alpha val="40000"/>
              </a:prstClr>
            </a:outerShdw>
          </a:effectLst>
        </p:spPr>
      </p:pic>
      <p:pic>
        <p:nvPicPr>
          <p:cNvPr id="4" name="Picture 3" descr="Table&#10;&#10;Description automatically generated">
            <a:extLst>
              <a:ext uri="{FF2B5EF4-FFF2-40B4-BE49-F238E27FC236}">
                <a16:creationId xmlns:a16="http://schemas.microsoft.com/office/drawing/2014/main" id="{2F80E3FE-B028-4C9D-BCD2-6D56914F9423}"/>
              </a:ext>
            </a:extLst>
          </p:cNvPr>
          <p:cNvPicPr>
            <a:picLocks noChangeAspect="1"/>
          </p:cNvPicPr>
          <p:nvPr/>
        </p:nvPicPr>
        <p:blipFill rotWithShape="1">
          <a:blip r:embed="rId3"/>
          <a:srcRect t="1" b="7438"/>
          <a:stretch/>
        </p:blipFill>
        <p:spPr>
          <a:xfrm>
            <a:off x="3372005" y="819461"/>
            <a:ext cx="5750017" cy="4324040"/>
          </a:xfrm>
          <a:prstGeom prst="rect">
            <a:avLst/>
          </a:prstGeom>
          <a:ln>
            <a:solidFill>
              <a:schemeClr val="tx1"/>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B2A2EF15-9714-48B7-9DF5-FF6EF5AEEB84}"/>
              </a:ext>
            </a:extLst>
          </p:cNvPr>
          <p:cNvSpPr/>
          <p:nvPr/>
        </p:nvSpPr>
        <p:spPr>
          <a:xfrm>
            <a:off x="2478196" y="2521524"/>
            <a:ext cx="528239"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BFDC1DFD-82DC-4F84-AAAB-5D820119272A}"/>
              </a:ext>
            </a:extLst>
          </p:cNvPr>
          <p:cNvSpPr/>
          <p:nvPr/>
        </p:nvSpPr>
        <p:spPr>
          <a:xfrm>
            <a:off x="119149" y="4103032"/>
            <a:ext cx="83520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7" name="Text Placeholder 3">
            <a:extLst>
              <a:ext uri="{FF2B5EF4-FFF2-40B4-BE49-F238E27FC236}">
                <a16:creationId xmlns:a16="http://schemas.microsoft.com/office/drawing/2014/main" id="{3B71C0EE-DA78-43AF-BFC3-AEDBDA3E0091}"/>
              </a:ext>
            </a:extLst>
          </p:cNvPr>
          <p:cNvSpPr txBox="1">
            <a:spLocks/>
          </p:cNvSpPr>
          <p:nvPr/>
        </p:nvSpPr>
        <p:spPr>
          <a:xfrm>
            <a:off x="5306670" y="1475510"/>
            <a:ext cx="4009316" cy="963922"/>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Check availability of equipment</a:t>
            </a:r>
          </a:p>
          <a:p>
            <a:pPr marL="0" indent="0">
              <a:buNone/>
            </a:pPr>
            <a:r>
              <a:rPr lang="en-AU">
                <a:solidFill>
                  <a:srgbClr val="C00000"/>
                </a:solidFill>
              </a:rPr>
              <a:t>Check your reservation</a:t>
            </a:r>
            <a:endParaRPr lang="en-US">
              <a:solidFill>
                <a:srgbClr val="C00000"/>
              </a:solidFill>
            </a:endParaRPr>
          </a:p>
          <a:p>
            <a:endParaRPr lang="en-AU">
              <a:solidFill>
                <a:srgbClr val="FF0000"/>
              </a:solidFill>
            </a:endParaRPr>
          </a:p>
        </p:txBody>
      </p:sp>
    </p:spTree>
    <p:extLst>
      <p:ext uri="{BB962C8B-B14F-4D97-AF65-F5344CB8AC3E}">
        <p14:creationId xmlns:p14="http://schemas.microsoft.com/office/powerpoint/2010/main" val="1922316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8229600" cy="3537404"/>
          </a:xfrm>
          <a:prstGeom prst="rect">
            <a:avLst/>
          </a:prstGeom>
        </p:spPr>
        <p:txBody>
          <a:bodyPr lIns="91440" tIns="45720" rIns="91440" bIns="45720" anchor="t">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dirty="0">
                <a:latin typeface="Jotia Medium"/>
              </a:rPr>
              <a:t>Reporting an issue</a:t>
            </a:r>
          </a:p>
        </p:txBody>
      </p:sp>
      <p:pic>
        <p:nvPicPr>
          <p:cNvPr id="5" name="Picture 4" descr="Graphical user interface, website&#10;&#10;Description automatically generated">
            <a:extLst>
              <a:ext uri="{FF2B5EF4-FFF2-40B4-BE49-F238E27FC236}">
                <a16:creationId xmlns:a16="http://schemas.microsoft.com/office/drawing/2014/main" id="{7796C21C-98B1-4C23-AEAA-675004EF09F3}"/>
              </a:ext>
            </a:extLst>
          </p:cNvPr>
          <p:cNvPicPr>
            <a:picLocks noChangeAspect="1"/>
          </p:cNvPicPr>
          <p:nvPr/>
        </p:nvPicPr>
        <p:blipFill rotWithShape="1">
          <a:blip r:embed="rId2"/>
          <a:srcRect b="25950"/>
          <a:stretch/>
        </p:blipFill>
        <p:spPr>
          <a:xfrm>
            <a:off x="69159" y="432970"/>
            <a:ext cx="5251105" cy="3808744"/>
          </a:xfrm>
          <a:prstGeom prst="rect">
            <a:avLst/>
          </a:prstGeom>
          <a:ln>
            <a:solidFill>
              <a:schemeClr val="tx1"/>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113E888C-5B0E-4CB6-97D0-8DA7A4917921}"/>
              </a:ext>
            </a:extLst>
          </p:cNvPr>
          <p:cNvSpPr/>
          <p:nvPr/>
        </p:nvSpPr>
        <p:spPr>
          <a:xfrm>
            <a:off x="27716" y="1416888"/>
            <a:ext cx="1102083"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9" name="Picture 8" descr="Graphical user interface&#10;&#10;Description automatically generated">
            <a:extLst>
              <a:ext uri="{FF2B5EF4-FFF2-40B4-BE49-F238E27FC236}">
                <a16:creationId xmlns:a16="http://schemas.microsoft.com/office/drawing/2014/main" id="{4D48ABE7-DBC8-4FEC-BAB7-3C35F4D32BEC}"/>
              </a:ext>
            </a:extLst>
          </p:cNvPr>
          <p:cNvPicPr>
            <a:picLocks noChangeAspect="1"/>
          </p:cNvPicPr>
          <p:nvPr/>
        </p:nvPicPr>
        <p:blipFill>
          <a:blip r:embed="rId3"/>
          <a:stretch>
            <a:fillRect/>
          </a:stretch>
        </p:blipFill>
        <p:spPr>
          <a:xfrm>
            <a:off x="1198950" y="1326837"/>
            <a:ext cx="5217380" cy="3115491"/>
          </a:xfrm>
          <a:prstGeom prst="rect">
            <a:avLst/>
          </a:prstGeom>
          <a:ln>
            <a:solidFill>
              <a:schemeClr val="tx1"/>
            </a:solidFill>
          </a:ln>
          <a:effectLst>
            <a:outerShdw blurRad="50800" dist="38100" dir="8100000" algn="tr" rotWithShape="0">
              <a:prstClr val="black">
                <a:alpha val="40000"/>
              </a:prstClr>
            </a:outerShdw>
          </a:effectLst>
        </p:spPr>
      </p:pic>
      <p:pic>
        <p:nvPicPr>
          <p:cNvPr id="4" name="Picture 3" descr="Graphical user interface, application, Word&#10;&#10;Description automatically generated">
            <a:extLst>
              <a:ext uri="{FF2B5EF4-FFF2-40B4-BE49-F238E27FC236}">
                <a16:creationId xmlns:a16="http://schemas.microsoft.com/office/drawing/2014/main" id="{046E1C70-F925-4C63-8F54-4A50C2C6B5A3}"/>
              </a:ext>
            </a:extLst>
          </p:cNvPr>
          <p:cNvPicPr>
            <a:picLocks noChangeAspect="1"/>
          </p:cNvPicPr>
          <p:nvPr/>
        </p:nvPicPr>
        <p:blipFill>
          <a:blip r:embed="rId4"/>
          <a:stretch>
            <a:fillRect/>
          </a:stretch>
        </p:blipFill>
        <p:spPr>
          <a:xfrm>
            <a:off x="3391240" y="2089931"/>
            <a:ext cx="5752760" cy="3053569"/>
          </a:xfrm>
          <a:prstGeom prst="rect">
            <a:avLst/>
          </a:prstGeom>
          <a:ln>
            <a:solidFill>
              <a:schemeClr val="tx1"/>
            </a:solidFill>
          </a:ln>
          <a:effectLst>
            <a:outerShdw blurRad="50800" dist="38100" dir="8100000" algn="tr" rotWithShape="0">
              <a:prstClr val="black">
                <a:alpha val="40000"/>
              </a:prstClr>
            </a:outerShdw>
          </a:effectLst>
        </p:spPr>
      </p:pic>
      <p:sp>
        <p:nvSpPr>
          <p:cNvPr id="13" name="Rectangle 12">
            <a:extLst>
              <a:ext uri="{FF2B5EF4-FFF2-40B4-BE49-F238E27FC236}">
                <a16:creationId xmlns:a16="http://schemas.microsoft.com/office/drawing/2014/main" id="{B973D379-2EDF-442D-9695-59A3015DBFAF}"/>
              </a:ext>
            </a:extLst>
          </p:cNvPr>
          <p:cNvSpPr/>
          <p:nvPr/>
        </p:nvSpPr>
        <p:spPr>
          <a:xfrm>
            <a:off x="1173220" y="1978148"/>
            <a:ext cx="1102083"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E1576A17-76A4-4A2C-9F8C-4EE1B380A7AB}"/>
              </a:ext>
            </a:extLst>
          </p:cNvPr>
          <p:cNvSpPr/>
          <p:nvPr/>
        </p:nvSpPr>
        <p:spPr>
          <a:xfrm>
            <a:off x="3391240" y="2571750"/>
            <a:ext cx="862105" cy="171450"/>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9E35A282-D445-48CB-9E21-28671F85504F}"/>
              </a:ext>
            </a:extLst>
          </p:cNvPr>
          <p:cNvCxnSpPr>
            <a:cxnSpLocks/>
          </p:cNvCxnSpPr>
          <p:nvPr/>
        </p:nvCxnSpPr>
        <p:spPr>
          <a:xfrm flipH="1" flipV="1">
            <a:off x="7058888" y="2234687"/>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E4A2203-9080-454D-817D-2B22A2225B20}"/>
              </a:ext>
            </a:extLst>
          </p:cNvPr>
          <p:cNvSpPr/>
          <p:nvPr/>
        </p:nvSpPr>
        <p:spPr>
          <a:xfrm>
            <a:off x="8298751" y="2732809"/>
            <a:ext cx="862105" cy="171450"/>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483C1BBD-5E55-4B52-A09E-8BEF0581BF42}"/>
              </a:ext>
            </a:extLst>
          </p:cNvPr>
          <p:cNvSpPr/>
          <p:nvPr/>
        </p:nvSpPr>
        <p:spPr>
          <a:xfrm>
            <a:off x="8272105" y="4386912"/>
            <a:ext cx="862105" cy="171450"/>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8" name="Text Placeholder 3">
            <a:extLst>
              <a:ext uri="{FF2B5EF4-FFF2-40B4-BE49-F238E27FC236}">
                <a16:creationId xmlns:a16="http://schemas.microsoft.com/office/drawing/2014/main" id="{1216A477-25D2-43B5-A5F7-00C120944726}"/>
              </a:ext>
            </a:extLst>
          </p:cNvPr>
          <p:cNvSpPr txBox="1">
            <a:spLocks/>
          </p:cNvSpPr>
          <p:nvPr/>
        </p:nvSpPr>
        <p:spPr>
          <a:xfrm>
            <a:off x="5389423" y="436423"/>
            <a:ext cx="3771433" cy="900887"/>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Click on </a:t>
            </a:r>
            <a:r>
              <a:rPr lang="en-AU" i="1">
                <a:solidFill>
                  <a:srgbClr val="C00000"/>
                </a:solidFill>
              </a:rPr>
              <a:t>Report a fault</a:t>
            </a:r>
            <a:r>
              <a:rPr lang="en-AU">
                <a:solidFill>
                  <a:srgbClr val="C00000"/>
                </a:solidFill>
              </a:rPr>
              <a:t> </a:t>
            </a:r>
          </a:p>
          <a:p>
            <a:pPr marL="0" indent="0">
              <a:buNone/>
            </a:pPr>
            <a:r>
              <a:rPr lang="en-AU">
                <a:solidFill>
                  <a:srgbClr val="C00000"/>
                </a:solidFill>
              </a:rPr>
              <a:t>Fill in the form, Save and Submit</a:t>
            </a:r>
            <a:endParaRPr lang="en-US">
              <a:solidFill>
                <a:srgbClr val="C00000"/>
              </a:solidFill>
            </a:endParaRPr>
          </a:p>
          <a:p>
            <a:endParaRPr lang="en-AU">
              <a:solidFill>
                <a:srgbClr val="FF0000"/>
              </a:solidFill>
            </a:endParaRPr>
          </a:p>
        </p:txBody>
      </p:sp>
      <p:sp>
        <p:nvSpPr>
          <p:cNvPr id="19" name="Text Placeholder 3">
            <a:extLst>
              <a:ext uri="{FF2B5EF4-FFF2-40B4-BE49-F238E27FC236}">
                <a16:creationId xmlns:a16="http://schemas.microsoft.com/office/drawing/2014/main" id="{57F774A0-39C6-4361-B5EA-D1B7E99B7613}"/>
              </a:ext>
            </a:extLst>
          </p:cNvPr>
          <p:cNvSpPr txBox="1">
            <a:spLocks/>
          </p:cNvSpPr>
          <p:nvPr/>
        </p:nvSpPr>
        <p:spPr>
          <a:xfrm>
            <a:off x="5526428" y="2368090"/>
            <a:ext cx="2384483" cy="900887"/>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or </a:t>
            </a:r>
            <a:r>
              <a:rPr lang="en-AU" i="1">
                <a:solidFill>
                  <a:srgbClr val="C00000"/>
                </a:solidFill>
              </a:rPr>
              <a:t>Report an Issue</a:t>
            </a:r>
            <a:endParaRPr lang="en-US" i="1">
              <a:solidFill>
                <a:srgbClr val="C00000"/>
              </a:solidFill>
            </a:endParaRPr>
          </a:p>
          <a:p>
            <a:endParaRPr lang="en-AU">
              <a:solidFill>
                <a:srgbClr val="FF0000"/>
              </a:solidFill>
            </a:endParaRPr>
          </a:p>
        </p:txBody>
      </p:sp>
      <p:pic>
        <p:nvPicPr>
          <p:cNvPr id="2" name="Picture 3">
            <a:extLst>
              <a:ext uri="{FF2B5EF4-FFF2-40B4-BE49-F238E27FC236}">
                <a16:creationId xmlns:a16="http://schemas.microsoft.com/office/drawing/2014/main" id="{4B421095-6405-408F-80B9-D839435B97E6}"/>
              </a:ext>
            </a:extLst>
          </p:cNvPr>
          <p:cNvPicPr>
            <a:picLocks noChangeAspect="1"/>
          </p:cNvPicPr>
          <p:nvPr/>
        </p:nvPicPr>
        <p:blipFill>
          <a:blip r:embed="rId5"/>
          <a:stretch>
            <a:fillRect/>
          </a:stretch>
        </p:blipFill>
        <p:spPr>
          <a:xfrm>
            <a:off x="1222842" y="1997729"/>
            <a:ext cx="936252" cy="179855"/>
          </a:xfrm>
          <a:prstGeom prst="rect">
            <a:avLst/>
          </a:prstGeom>
        </p:spPr>
      </p:pic>
      <p:pic>
        <p:nvPicPr>
          <p:cNvPr id="3" name="Picture 3">
            <a:extLst>
              <a:ext uri="{FF2B5EF4-FFF2-40B4-BE49-F238E27FC236}">
                <a16:creationId xmlns:a16="http://schemas.microsoft.com/office/drawing/2014/main" id="{3AAB0EE7-4EC9-4B9C-9BC4-2BC2096742C7}"/>
              </a:ext>
            </a:extLst>
          </p:cNvPr>
          <p:cNvPicPr>
            <a:picLocks noChangeAspect="1"/>
          </p:cNvPicPr>
          <p:nvPr/>
        </p:nvPicPr>
        <p:blipFill>
          <a:blip r:embed="rId5"/>
          <a:stretch>
            <a:fillRect/>
          </a:stretch>
        </p:blipFill>
        <p:spPr>
          <a:xfrm>
            <a:off x="93289" y="1439676"/>
            <a:ext cx="929528" cy="200025"/>
          </a:xfrm>
          <a:prstGeom prst="rect">
            <a:avLst/>
          </a:prstGeom>
        </p:spPr>
      </p:pic>
    </p:spTree>
    <p:extLst>
      <p:ext uri="{BB962C8B-B14F-4D97-AF65-F5344CB8AC3E}">
        <p14:creationId xmlns:p14="http://schemas.microsoft.com/office/powerpoint/2010/main" val="1895911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8229600" cy="3537404"/>
          </a:xfrm>
          <a:prstGeom prst="rect">
            <a:avLst/>
          </a:prstGeom>
        </p:spPr>
        <p:txBody>
          <a:bodyPr lIns="91440" tIns="45720" rIns="91440" bIns="45720" anchor="t">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dirty="0">
                <a:latin typeface="Jotia Medium"/>
              </a:rPr>
              <a:t>Reporting an issue</a:t>
            </a:r>
          </a:p>
        </p:txBody>
      </p:sp>
      <p:pic>
        <p:nvPicPr>
          <p:cNvPr id="7" name="Picture 6" descr="Graphical user interface, text, application, email&#10;&#10;Description automatically generated">
            <a:extLst>
              <a:ext uri="{FF2B5EF4-FFF2-40B4-BE49-F238E27FC236}">
                <a16:creationId xmlns:a16="http://schemas.microsoft.com/office/drawing/2014/main" id="{77F32801-315D-493A-BEB4-F99295308A64}"/>
              </a:ext>
            </a:extLst>
          </p:cNvPr>
          <p:cNvPicPr>
            <a:picLocks noChangeAspect="1"/>
          </p:cNvPicPr>
          <p:nvPr/>
        </p:nvPicPr>
        <p:blipFill>
          <a:blip r:embed="rId2"/>
          <a:stretch>
            <a:fillRect/>
          </a:stretch>
        </p:blipFill>
        <p:spPr>
          <a:xfrm>
            <a:off x="62173" y="422569"/>
            <a:ext cx="5932046" cy="4390209"/>
          </a:xfrm>
          <a:prstGeom prst="rect">
            <a:avLst/>
          </a:prstGeom>
          <a:ln>
            <a:solidFill>
              <a:schemeClr val="tx1"/>
            </a:solidFill>
          </a:ln>
          <a:effectLst>
            <a:outerShdw blurRad="50800" dist="38100" dir="8100000" algn="tr" rotWithShape="0">
              <a:prstClr val="black">
                <a:alpha val="40000"/>
              </a:prstClr>
            </a:outerShdw>
          </a:effectLst>
        </p:spPr>
      </p:pic>
      <p:pic>
        <p:nvPicPr>
          <p:cNvPr id="12" name="Picture 11" descr="Graphical user interface, text, application, email&#10;&#10;Description automatically generated">
            <a:extLst>
              <a:ext uri="{FF2B5EF4-FFF2-40B4-BE49-F238E27FC236}">
                <a16:creationId xmlns:a16="http://schemas.microsoft.com/office/drawing/2014/main" id="{7F6F9D44-F274-43DB-BC9C-FBA5F8DF4684}"/>
              </a:ext>
            </a:extLst>
          </p:cNvPr>
          <p:cNvPicPr>
            <a:picLocks noChangeAspect="1"/>
          </p:cNvPicPr>
          <p:nvPr/>
        </p:nvPicPr>
        <p:blipFill rotWithShape="1">
          <a:blip r:embed="rId3"/>
          <a:srcRect b="10241"/>
          <a:stretch/>
        </p:blipFill>
        <p:spPr>
          <a:xfrm>
            <a:off x="3071412" y="1389400"/>
            <a:ext cx="5956814" cy="3551525"/>
          </a:xfrm>
          <a:prstGeom prst="rect">
            <a:avLst/>
          </a:prstGeom>
          <a:ln>
            <a:solidFill>
              <a:schemeClr val="tx1"/>
            </a:solidFill>
          </a:ln>
          <a:effectLst>
            <a:outerShdw blurRad="50800" dist="38100" dir="8100000" algn="tr" rotWithShape="0">
              <a:prstClr val="black">
                <a:alpha val="40000"/>
              </a:prstClr>
            </a:outerShdw>
          </a:effectLst>
        </p:spPr>
      </p:pic>
      <p:sp>
        <p:nvSpPr>
          <p:cNvPr id="20" name="Text Placeholder 3">
            <a:extLst>
              <a:ext uri="{FF2B5EF4-FFF2-40B4-BE49-F238E27FC236}">
                <a16:creationId xmlns:a16="http://schemas.microsoft.com/office/drawing/2014/main" id="{694265D0-729A-48F3-A791-A23E4033D315}"/>
              </a:ext>
            </a:extLst>
          </p:cNvPr>
          <p:cNvSpPr txBox="1">
            <a:spLocks/>
          </p:cNvSpPr>
          <p:nvPr/>
        </p:nvSpPr>
        <p:spPr>
          <a:xfrm>
            <a:off x="6408737" y="967650"/>
            <a:ext cx="2654322" cy="54120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Complete all form fields</a:t>
            </a:r>
            <a:endParaRPr lang="en-US">
              <a:solidFill>
                <a:srgbClr val="C00000"/>
              </a:solidFill>
            </a:endParaRPr>
          </a:p>
          <a:p>
            <a:endParaRPr lang="en-AU">
              <a:solidFill>
                <a:srgbClr val="FF0000"/>
              </a:solidFill>
            </a:endParaRPr>
          </a:p>
        </p:txBody>
      </p:sp>
      <p:cxnSp>
        <p:nvCxnSpPr>
          <p:cNvPr id="21" name="Straight Arrow Connector 20">
            <a:extLst>
              <a:ext uri="{FF2B5EF4-FFF2-40B4-BE49-F238E27FC236}">
                <a16:creationId xmlns:a16="http://schemas.microsoft.com/office/drawing/2014/main" id="{C86E402A-67DB-4FC4-8375-4B9CFF9421F0}"/>
              </a:ext>
            </a:extLst>
          </p:cNvPr>
          <p:cNvCxnSpPr>
            <a:cxnSpLocks/>
          </p:cNvCxnSpPr>
          <p:nvPr/>
        </p:nvCxnSpPr>
        <p:spPr>
          <a:xfrm flipH="1">
            <a:off x="5319105" y="1178666"/>
            <a:ext cx="997526" cy="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CB5D90E0-6FC4-4049-A748-4C958BB74550}"/>
              </a:ext>
            </a:extLst>
          </p:cNvPr>
          <p:cNvCxnSpPr>
            <a:cxnSpLocks/>
          </p:cNvCxnSpPr>
          <p:nvPr/>
        </p:nvCxnSpPr>
        <p:spPr>
          <a:xfrm flipH="1">
            <a:off x="5817868" y="1331066"/>
            <a:ext cx="651163" cy="525443"/>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18" name="Text Placeholder 3">
            <a:extLst>
              <a:ext uri="{FF2B5EF4-FFF2-40B4-BE49-F238E27FC236}">
                <a16:creationId xmlns:a16="http://schemas.microsoft.com/office/drawing/2014/main" id="{1216A477-25D2-43B5-A5F7-00C120944726}"/>
              </a:ext>
            </a:extLst>
          </p:cNvPr>
          <p:cNvSpPr txBox="1">
            <a:spLocks/>
          </p:cNvSpPr>
          <p:nvPr/>
        </p:nvSpPr>
        <p:spPr>
          <a:xfrm>
            <a:off x="3300779" y="4573068"/>
            <a:ext cx="2194677" cy="426192"/>
          </a:xfrm>
          <a:prstGeom prst="rect">
            <a:avLst/>
          </a:prstGeom>
        </p:spPr>
        <p:txBody>
          <a:bodyPr vert="horz" lIns="0" tIns="0" rIns="0" bIns="0" rtlCol="0">
            <a:normAutofit lnSpcReduction="1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Save and Submit</a:t>
            </a:r>
            <a:endParaRPr lang="en-US">
              <a:solidFill>
                <a:srgbClr val="C00000"/>
              </a:solidFill>
            </a:endParaRPr>
          </a:p>
          <a:p>
            <a:endParaRPr lang="en-AU">
              <a:solidFill>
                <a:srgbClr val="FF0000"/>
              </a:solidFill>
            </a:endParaRPr>
          </a:p>
        </p:txBody>
      </p:sp>
      <p:sp>
        <p:nvSpPr>
          <p:cNvPr id="17" name="Rectangle 16">
            <a:extLst>
              <a:ext uri="{FF2B5EF4-FFF2-40B4-BE49-F238E27FC236}">
                <a16:creationId xmlns:a16="http://schemas.microsoft.com/office/drawing/2014/main" id="{483C1BBD-5E55-4B52-A09E-8BEF0581BF42}"/>
              </a:ext>
            </a:extLst>
          </p:cNvPr>
          <p:cNvSpPr/>
          <p:nvPr/>
        </p:nvSpPr>
        <p:spPr>
          <a:xfrm>
            <a:off x="1135740" y="4619677"/>
            <a:ext cx="1039424" cy="171450"/>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pic>
        <p:nvPicPr>
          <p:cNvPr id="25" name="Picture 24" descr="Graphical user interface, application&#10;&#10;Description automatically generated">
            <a:extLst>
              <a:ext uri="{FF2B5EF4-FFF2-40B4-BE49-F238E27FC236}">
                <a16:creationId xmlns:a16="http://schemas.microsoft.com/office/drawing/2014/main" id="{0A1C6B3B-9D51-4EA5-9A6F-49BBCC406886}"/>
              </a:ext>
            </a:extLst>
          </p:cNvPr>
          <p:cNvPicPr>
            <a:picLocks noChangeAspect="1"/>
          </p:cNvPicPr>
          <p:nvPr/>
        </p:nvPicPr>
        <p:blipFill rotWithShape="1">
          <a:blip r:embed="rId4"/>
          <a:srcRect l="48910" t="91238"/>
          <a:stretch/>
        </p:blipFill>
        <p:spPr>
          <a:xfrm>
            <a:off x="5817868" y="4748386"/>
            <a:ext cx="2938891" cy="268472"/>
          </a:xfrm>
          <a:prstGeom prst="rect">
            <a:avLst/>
          </a:prstGeom>
          <a:ln>
            <a:solidFill>
              <a:schemeClr val="tx1"/>
            </a:solidFill>
          </a:ln>
          <a:effectLst>
            <a:outerShdw blurRad="50800" dist="38100" dir="8100000" algn="tr" rotWithShape="0">
              <a:prstClr val="black">
                <a:alpha val="40000"/>
              </a:prstClr>
            </a:outerShdw>
          </a:effectLst>
        </p:spPr>
      </p:pic>
      <p:sp>
        <p:nvSpPr>
          <p:cNvPr id="16" name="Rectangle 15">
            <a:extLst>
              <a:ext uri="{FF2B5EF4-FFF2-40B4-BE49-F238E27FC236}">
                <a16:creationId xmlns:a16="http://schemas.microsoft.com/office/drawing/2014/main" id="{4E4A2203-9080-454D-817D-2B22A2225B20}"/>
              </a:ext>
            </a:extLst>
          </p:cNvPr>
          <p:cNvSpPr/>
          <p:nvPr/>
        </p:nvSpPr>
        <p:spPr>
          <a:xfrm>
            <a:off x="6015000" y="4778143"/>
            <a:ext cx="1113161" cy="238124"/>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1158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a:solidFill>
                  <a:srgbClr val="FFFFFF"/>
                </a:solidFill>
                <a:latin typeface="+mj-lt"/>
                <a:ea typeface="+mj-ea"/>
                <a:cs typeface="+mj-cs"/>
              </a:rPr>
              <a:t>Exercise</a:t>
            </a:r>
            <a:br>
              <a:rPr lang="en-US" sz="2000">
                <a:solidFill>
                  <a:srgbClr val="FFFFFF"/>
                </a:solidFill>
                <a:latin typeface="+mj-lt"/>
                <a:ea typeface="+mj-ea"/>
                <a:cs typeface="+mj-cs"/>
              </a:rPr>
            </a:br>
            <a:br>
              <a:rPr lang="en-US" sz="2000">
                <a:solidFill>
                  <a:srgbClr val="FFFFFF"/>
                </a:solidFill>
                <a:latin typeface="+mj-lt"/>
                <a:ea typeface="+mj-ea"/>
                <a:cs typeface="+mj-cs"/>
              </a:rPr>
            </a:br>
            <a:r>
              <a:rPr lang="en-US" sz="2000">
                <a:solidFill>
                  <a:srgbClr val="FFFFFF"/>
                </a:solidFill>
                <a:latin typeface="+mj-lt"/>
                <a:ea typeface="+mj-ea"/>
                <a:cs typeface="+mj-cs"/>
              </a:rPr>
              <a:t>Carter Researcher</a:t>
            </a:r>
            <a:endParaRPr lang="en-US">
              <a:ea typeface="+mj-ea"/>
              <a:cs typeface="+mj-cs"/>
            </a:endParaRPr>
          </a:p>
        </p:txBody>
      </p:sp>
      <p:sp>
        <p:nvSpPr>
          <p:cNvPr id="10" name="Content Placeholder 2">
            <a:extLst>
              <a:ext uri="{FF2B5EF4-FFF2-40B4-BE49-F238E27FC236}">
                <a16:creationId xmlns:a16="http://schemas.microsoft.com/office/drawing/2014/main" id="{79384327-6B06-4BCF-92B1-5B8B9E497EA9}"/>
              </a:ext>
            </a:extLst>
          </p:cNvPr>
          <p:cNvSpPr txBox="1">
            <a:spLocks/>
          </p:cNvSpPr>
          <p:nvPr/>
        </p:nvSpPr>
        <p:spPr>
          <a:xfrm>
            <a:off x="3099164" y="383212"/>
            <a:ext cx="5643620" cy="4403392"/>
          </a:xfrm>
          <a:prstGeom prst="rect">
            <a:avLst/>
          </a:prstGeom>
        </p:spPr>
        <p:txBody>
          <a:bodyPr vert="horz" lIns="91440" tIns="45720" rIns="91440" bIns="45720" rtlCol="0" anchor="t">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a:lnSpc>
                <a:spcPct val="90000"/>
              </a:lnSpc>
              <a:spcAft>
                <a:spcPts val="600"/>
              </a:spcAft>
              <a:buNone/>
            </a:pPr>
            <a:endParaRPr lang="en-US" sz="3200">
              <a:latin typeface="+mn-lt"/>
            </a:endParaRPr>
          </a:p>
          <a:p>
            <a:pPr marL="114300" indent="0" defTabSz="914400">
              <a:lnSpc>
                <a:spcPct val="90000"/>
              </a:lnSpc>
              <a:spcAft>
                <a:spcPts val="600"/>
              </a:spcAft>
              <a:buNone/>
            </a:pPr>
            <a:r>
              <a:rPr lang="en-US" sz="3200">
                <a:latin typeface="+mn-lt"/>
                <a:cs typeface="Calibri"/>
              </a:rPr>
              <a:t>Book a time slot on:</a:t>
            </a:r>
          </a:p>
          <a:p>
            <a:pPr marL="114300" indent="0" defTabSz="914400">
              <a:lnSpc>
                <a:spcPct val="90000"/>
              </a:lnSpc>
              <a:spcAft>
                <a:spcPts val="600"/>
              </a:spcAft>
              <a:buNone/>
            </a:pPr>
            <a:endParaRPr lang="en-US"/>
          </a:p>
          <a:p>
            <a:pPr marL="114300" indent="0" defTabSz="914400">
              <a:lnSpc>
                <a:spcPct val="90000"/>
              </a:lnSpc>
              <a:spcAft>
                <a:spcPts val="600"/>
              </a:spcAft>
              <a:buNone/>
            </a:pPr>
            <a:r>
              <a:rPr lang="en-US" sz="3200">
                <a:latin typeface="+mn-lt"/>
                <a:cs typeface="Calibri"/>
              </a:rPr>
              <a:t>the 800 MHz NMR </a:t>
            </a:r>
            <a:endParaRPr lang="en-US"/>
          </a:p>
          <a:p>
            <a:pPr marL="114300" indent="0" defTabSz="914400">
              <a:lnSpc>
                <a:spcPct val="90000"/>
              </a:lnSpc>
              <a:spcAft>
                <a:spcPts val="600"/>
              </a:spcAft>
              <a:buNone/>
            </a:pPr>
            <a:r>
              <a:rPr lang="en-US" sz="3200">
                <a:latin typeface="+mn-lt"/>
                <a:cs typeface="Calibri"/>
              </a:rPr>
              <a:t>or </a:t>
            </a:r>
            <a:endParaRPr lang="en-US"/>
          </a:p>
          <a:p>
            <a:pPr marL="114300" indent="0" defTabSz="914400">
              <a:lnSpc>
                <a:spcPct val="90000"/>
              </a:lnSpc>
              <a:spcAft>
                <a:spcPts val="600"/>
              </a:spcAft>
              <a:buNone/>
            </a:pPr>
            <a:r>
              <a:rPr lang="en-US" sz="3200">
                <a:latin typeface="+mn-lt"/>
                <a:cs typeface="Calibri"/>
              </a:rPr>
              <a:t>the Eppendorf 5424 centrifuge</a:t>
            </a:r>
            <a:endParaRPr lang="en-US"/>
          </a:p>
          <a:p>
            <a:pPr marL="114300" indent="0" defTabSz="914400">
              <a:lnSpc>
                <a:spcPct val="90000"/>
              </a:lnSpc>
              <a:spcAft>
                <a:spcPts val="600"/>
              </a:spcAft>
              <a:buNone/>
            </a:pPr>
            <a:endParaRPr lang="en-US" sz="3200">
              <a:latin typeface="+mn-lt"/>
              <a:cs typeface="Calibri"/>
            </a:endParaRPr>
          </a:p>
          <a:p>
            <a:pPr indent="-228600" defTabSz="914400">
              <a:lnSpc>
                <a:spcPct val="90000"/>
              </a:lnSpc>
              <a:spcAft>
                <a:spcPts val="600"/>
              </a:spcAft>
              <a:buFont typeface="Arial" panose="020B0604020202020204" pitchFamily="34" charset="0"/>
              <a:buChar char="•"/>
            </a:pPr>
            <a:endParaRPr lang="en-US" sz="1400">
              <a:latin typeface="+mn-lt"/>
              <a:cs typeface="Calibri"/>
            </a:endParaRPr>
          </a:p>
        </p:txBody>
      </p:sp>
    </p:spTree>
    <p:extLst>
      <p:ext uri="{BB962C8B-B14F-4D97-AF65-F5344CB8AC3E}">
        <p14:creationId xmlns:p14="http://schemas.microsoft.com/office/powerpoint/2010/main" val="42704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437545" y="1355972"/>
            <a:ext cx="3760243" cy="2987675"/>
          </a:xfrm>
        </p:spPr>
        <p:txBody>
          <a:bodyPr>
            <a:normAutofit/>
          </a:bodyPr>
          <a:lstStyle/>
          <a:p>
            <a:pPr marL="0" indent="0">
              <a:buNone/>
            </a:pPr>
            <a:r>
              <a:rPr lang="en-AU" sz="4800"/>
              <a:t>Kiosk and QR codes</a:t>
            </a:r>
            <a:endParaRPr lang="en-AU" sz="3200"/>
          </a:p>
        </p:txBody>
      </p:sp>
    </p:spTree>
    <p:extLst>
      <p:ext uri="{BB962C8B-B14F-4D97-AF65-F5344CB8AC3E}">
        <p14:creationId xmlns:p14="http://schemas.microsoft.com/office/powerpoint/2010/main" val="3352852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8229600"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t>Kiosk and QR codes</a:t>
            </a:r>
          </a:p>
        </p:txBody>
      </p:sp>
      <p:cxnSp>
        <p:nvCxnSpPr>
          <p:cNvPr id="7" name="Straight Arrow Connector 6">
            <a:extLst>
              <a:ext uri="{FF2B5EF4-FFF2-40B4-BE49-F238E27FC236}">
                <a16:creationId xmlns:a16="http://schemas.microsoft.com/office/drawing/2014/main" id="{16903412-4588-4E7B-9DA8-7D3D905C2408}"/>
              </a:ext>
            </a:extLst>
          </p:cNvPr>
          <p:cNvCxnSpPr>
            <a:cxnSpLocks/>
          </p:cNvCxnSpPr>
          <p:nvPr/>
        </p:nvCxnSpPr>
        <p:spPr>
          <a:xfrm flipH="1" flipV="1">
            <a:off x="2431470" y="665022"/>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10;&#10;Description automatically generated">
            <a:extLst>
              <a:ext uri="{FF2B5EF4-FFF2-40B4-BE49-F238E27FC236}">
                <a16:creationId xmlns:a16="http://schemas.microsoft.com/office/drawing/2014/main" id="{15F215E6-CF94-4A97-902A-A6C4961D97D3}"/>
              </a:ext>
            </a:extLst>
          </p:cNvPr>
          <p:cNvPicPr>
            <a:picLocks noChangeAspect="1"/>
          </p:cNvPicPr>
          <p:nvPr/>
        </p:nvPicPr>
        <p:blipFill rotWithShape="1">
          <a:blip r:embed="rId2"/>
          <a:srcRect b="24777"/>
          <a:stretch/>
        </p:blipFill>
        <p:spPr>
          <a:xfrm>
            <a:off x="95711" y="426126"/>
            <a:ext cx="5770479" cy="3660965"/>
          </a:xfrm>
          <a:prstGeom prst="rect">
            <a:avLst/>
          </a:prstGeom>
          <a:ln>
            <a:solidFill>
              <a:schemeClr val="tx1"/>
            </a:solidFill>
          </a:ln>
          <a:effectLst>
            <a:outerShdw blurRad="50800" dist="38100" dir="8100000" algn="tr" rotWithShape="0">
              <a:prstClr val="black">
                <a:alpha val="40000"/>
              </a:prstClr>
            </a:outerShdw>
          </a:effectLst>
        </p:spPr>
      </p:pic>
      <p:pic>
        <p:nvPicPr>
          <p:cNvPr id="9" name="Picture 8" descr="Graphical user interface&#10;&#10;Description automatically generated">
            <a:extLst>
              <a:ext uri="{FF2B5EF4-FFF2-40B4-BE49-F238E27FC236}">
                <a16:creationId xmlns:a16="http://schemas.microsoft.com/office/drawing/2014/main" id="{25864B74-EE26-4D20-919D-2195C16E088E}"/>
              </a:ext>
            </a:extLst>
          </p:cNvPr>
          <p:cNvPicPr>
            <a:picLocks noChangeAspect="1"/>
          </p:cNvPicPr>
          <p:nvPr/>
        </p:nvPicPr>
        <p:blipFill rotWithShape="1">
          <a:blip r:embed="rId2"/>
          <a:srcRect t="77059" r="17968"/>
          <a:stretch/>
        </p:blipFill>
        <p:spPr>
          <a:xfrm>
            <a:off x="2045132" y="3650672"/>
            <a:ext cx="5191733" cy="1224543"/>
          </a:xfrm>
          <a:prstGeom prst="rect">
            <a:avLst/>
          </a:prstGeom>
          <a:ln>
            <a:solidFill>
              <a:schemeClr val="tx1"/>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113E888C-5B0E-4CB6-97D0-8DA7A4917921}"/>
              </a:ext>
            </a:extLst>
          </p:cNvPr>
          <p:cNvSpPr/>
          <p:nvPr/>
        </p:nvSpPr>
        <p:spPr>
          <a:xfrm>
            <a:off x="95711" y="870258"/>
            <a:ext cx="1047289"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B1816DB-4AFA-4F1A-A8B6-B933A91877BD}"/>
              </a:ext>
            </a:extLst>
          </p:cNvPr>
          <p:cNvSpPr/>
          <p:nvPr/>
        </p:nvSpPr>
        <p:spPr>
          <a:xfrm>
            <a:off x="2103921" y="4087090"/>
            <a:ext cx="5079661" cy="391388"/>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3" name="Text Placeholder 3">
            <a:extLst>
              <a:ext uri="{FF2B5EF4-FFF2-40B4-BE49-F238E27FC236}">
                <a16:creationId xmlns:a16="http://schemas.microsoft.com/office/drawing/2014/main" id="{468E58E4-397B-4234-B3E9-F113B69E35EA}"/>
              </a:ext>
            </a:extLst>
          </p:cNvPr>
          <p:cNvSpPr txBox="1">
            <a:spLocks/>
          </p:cNvSpPr>
          <p:nvPr/>
        </p:nvSpPr>
        <p:spPr>
          <a:xfrm>
            <a:off x="5866188" y="632"/>
            <a:ext cx="3771433" cy="1330733"/>
          </a:xfrm>
          <a:prstGeom prst="rect">
            <a:avLst/>
          </a:prstGeom>
        </p:spPr>
        <p:txBody>
          <a:bodyPr vert="horz" lIns="0" tIns="0" rIns="0" bIns="0" rtlCol="0" anchor="t">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cs typeface="Arial"/>
              </a:rPr>
              <a:t>Recording usage</a:t>
            </a:r>
            <a:endParaRPr lang="en-AU">
              <a:solidFill>
                <a:srgbClr val="C00000"/>
              </a:solidFill>
            </a:endParaRPr>
          </a:p>
          <a:p>
            <a:pPr marL="0" indent="0">
              <a:buNone/>
            </a:pPr>
            <a:r>
              <a:rPr lang="en-AU">
                <a:solidFill>
                  <a:srgbClr val="C00000"/>
                </a:solidFill>
              </a:rPr>
              <a:t>Click on </a:t>
            </a:r>
            <a:r>
              <a:rPr lang="en-AU" i="1">
                <a:solidFill>
                  <a:srgbClr val="C00000"/>
                </a:solidFill>
              </a:rPr>
              <a:t>Kiosk </a:t>
            </a:r>
            <a:r>
              <a:rPr lang="en-AU">
                <a:solidFill>
                  <a:srgbClr val="C00000"/>
                </a:solidFill>
              </a:rPr>
              <a:t>or</a:t>
            </a:r>
            <a:endParaRPr lang="en-AU"/>
          </a:p>
          <a:p>
            <a:pPr marL="0" indent="0">
              <a:buNone/>
            </a:pPr>
            <a:r>
              <a:rPr lang="en-AU">
                <a:solidFill>
                  <a:srgbClr val="C00000"/>
                </a:solidFill>
              </a:rPr>
              <a:t>Scan QR code on equipment</a:t>
            </a:r>
            <a:endParaRPr lang="en-US">
              <a:solidFill>
                <a:srgbClr val="C00000"/>
              </a:solidFill>
            </a:endParaRPr>
          </a:p>
          <a:p>
            <a:endParaRPr lang="en-AU">
              <a:solidFill>
                <a:srgbClr val="FF0000"/>
              </a:solidFill>
            </a:endParaRPr>
          </a:p>
        </p:txBody>
      </p:sp>
      <p:cxnSp>
        <p:nvCxnSpPr>
          <p:cNvPr id="14" name="Straight Arrow Connector 13">
            <a:extLst>
              <a:ext uri="{FF2B5EF4-FFF2-40B4-BE49-F238E27FC236}">
                <a16:creationId xmlns:a16="http://schemas.microsoft.com/office/drawing/2014/main" id="{06CCB1D3-374E-42A2-8DD8-525458B5FE1E}"/>
              </a:ext>
            </a:extLst>
          </p:cNvPr>
          <p:cNvCxnSpPr>
            <a:cxnSpLocks/>
          </p:cNvCxnSpPr>
          <p:nvPr/>
        </p:nvCxnSpPr>
        <p:spPr>
          <a:xfrm flipH="1" flipV="1">
            <a:off x="2935923" y="612112"/>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Qr code&#10;&#10;Description automatically generated">
            <a:extLst>
              <a:ext uri="{FF2B5EF4-FFF2-40B4-BE49-F238E27FC236}">
                <a16:creationId xmlns:a16="http://schemas.microsoft.com/office/drawing/2014/main" id="{1B480A44-831E-47B0-8484-D03D0E72D611}"/>
              </a:ext>
            </a:extLst>
          </p:cNvPr>
          <p:cNvPicPr>
            <a:picLocks noChangeAspect="1"/>
          </p:cNvPicPr>
          <p:nvPr/>
        </p:nvPicPr>
        <p:blipFill>
          <a:blip r:embed="rId3"/>
          <a:stretch>
            <a:fillRect/>
          </a:stretch>
        </p:blipFill>
        <p:spPr>
          <a:xfrm>
            <a:off x="6324600" y="1450134"/>
            <a:ext cx="1905000" cy="1905000"/>
          </a:xfrm>
          <a:prstGeom prst="rect">
            <a:avLst/>
          </a:prstGeom>
        </p:spPr>
      </p:pic>
      <p:sp>
        <p:nvSpPr>
          <p:cNvPr id="17" name="Text Placeholder 3">
            <a:extLst>
              <a:ext uri="{FF2B5EF4-FFF2-40B4-BE49-F238E27FC236}">
                <a16:creationId xmlns:a16="http://schemas.microsoft.com/office/drawing/2014/main" id="{0110F6AE-924E-452C-B99B-A46242EAFB6E}"/>
              </a:ext>
            </a:extLst>
          </p:cNvPr>
          <p:cNvSpPr txBox="1">
            <a:spLocks/>
          </p:cNvSpPr>
          <p:nvPr/>
        </p:nvSpPr>
        <p:spPr>
          <a:xfrm>
            <a:off x="7586953" y="3018191"/>
            <a:ext cx="1017930" cy="383898"/>
          </a:xfrm>
          <a:prstGeom prst="rect">
            <a:avLst/>
          </a:prstGeom>
        </p:spPr>
        <p:txBody>
          <a:bodyPr vert="horz" lIns="0" tIns="0" rIns="0" bIns="0" rtlCol="0">
            <a:normAutofit fontScale="92500" lnSpcReduction="1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Try me!</a:t>
            </a:r>
            <a:endParaRPr lang="en-US">
              <a:solidFill>
                <a:srgbClr val="C00000"/>
              </a:solidFill>
            </a:endParaRPr>
          </a:p>
          <a:p>
            <a:endParaRPr lang="en-AU">
              <a:solidFill>
                <a:srgbClr val="FF0000"/>
              </a:solidFill>
            </a:endParaRPr>
          </a:p>
        </p:txBody>
      </p:sp>
      <p:pic>
        <p:nvPicPr>
          <p:cNvPr id="2" name="Picture 3">
            <a:extLst>
              <a:ext uri="{FF2B5EF4-FFF2-40B4-BE49-F238E27FC236}">
                <a16:creationId xmlns:a16="http://schemas.microsoft.com/office/drawing/2014/main" id="{ED44F6E5-221D-47CD-8AF7-4FA1BB2B1559}"/>
              </a:ext>
            </a:extLst>
          </p:cNvPr>
          <p:cNvPicPr>
            <a:picLocks noChangeAspect="1"/>
          </p:cNvPicPr>
          <p:nvPr/>
        </p:nvPicPr>
        <p:blipFill>
          <a:blip r:embed="rId4"/>
          <a:stretch>
            <a:fillRect/>
          </a:stretch>
        </p:blipFill>
        <p:spPr>
          <a:xfrm>
            <a:off x="120183" y="1358994"/>
            <a:ext cx="1003487" cy="220196"/>
          </a:xfrm>
          <a:prstGeom prst="rect">
            <a:avLst/>
          </a:prstGeom>
        </p:spPr>
      </p:pic>
    </p:spTree>
    <p:extLst>
      <p:ext uri="{BB962C8B-B14F-4D97-AF65-F5344CB8AC3E}">
        <p14:creationId xmlns:p14="http://schemas.microsoft.com/office/powerpoint/2010/main" val="2283896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fontScale="90000"/>
          </a:bodyPr>
          <a:lstStyle/>
          <a:p>
            <a:pPr algn="ctr" defTabSz="914400">
              <a:lnSpc>
                <a:spcPct val="90000"/>
              </a:lnSpc>
            </a:pPr>
            <a:r>
              <a:rPr lang="en-US" sz="2000" dirty="0">
                <a:solidFill>
                  <a:srgbClr val="FFFFFF"/>
                </a:solidFill>
                <a:latin typeface="+mj-lt"/>
                <a:ea typeface="+mj-ea"/>
                <a:cs typeface="+mj-cs"/>
              </a:rPr>
              <a:t>Exercise</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Use the Kiosk on your phone</a:t>
            </a:r>
            <a:endParaRPr lang="en-US" dirty="0">
              <a:ea typeface="+mj-ea"/>
              <a:cs typeface="+mj-cs"/>
            </a:endParaRPr>
          </a:p>
        </p:txBody>
      </p:sp>
      <p:pic>
        <p:nvPicPr>
          <p:cNvPr id="6" name="Picture 5" descr="Qr code&#10;&#10;Description automatically generated">
            <a:extLst>
              <a:ext uri="{FF2B5EF4-FFF2-40B4-BE49-F238E27FC236}">
                <a16:creationId xmlns:a16="http://schemas.microsoft.com/office/drawing/2014/main" id="{5E5F55F1-1AEF-431E-B1DA-78F9478D60D4}"/>
              </a:ext>
            </a:extLst>
          </p:cNvPr>
          <p:cNvPicPr>
            <a:picLocks noChangeAspect="1"/>
          </p:cNvPicPr>
          <p:nvPr/>
        </p:nvPicPr>
        <p:blipFill>
          <a:blip r:embed="rId3"/>
          <a:stretch>
            <a:fillRect/>
          </a:stretch>
        </p:blipFill>
        <p:spPr>
          <a:xfrm>
            <a:off x="5192544" y="1354569"/>
            <a:ext cx="1905000" cy="1905000"/>
          </a:xfrm>
          <a:prstGeom prst="rect">
            <a:avLst/>
          </a:prstGeom>
        </p:spPr>
      </p:pic>
      <p:sp>
        <p:nvSpPr>
          <p:cNvPr id="10" name="Content Placeholder 2">
            <a:extLst>
              <a:ext uri="{FF2B5EF4-FFF2-40B4-BE49-F238E27FC236}">
                <a16:creationId xmlns:a16="http://schemas.microsoft.com/office/drawing/2014/main" id="{79384327-6B06-4BCF-92B1-5B8B9E497EA9}"/>
              </a:ext>
            </a:extLst>
          </p:cNvPr>
          <p:cNvSpPr txBox="1">
            <a:spLocks/>
          </p:cNvSpPr>
          <p:nvPr/>
        </p:nvSpPr>
        <p:spPr>
          <a:xfrm>
            <a:off x="2071332" y="632594"/>
            <a:ext cx="3357054" cy="4403392"/>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a:lnSpc>
                <a:spcPct val="90000"/>
              </a:lnSpc>
              <a:spcAft>
                <a:spcPts val="600"/>
              </a:spcAft>
              <a:buNone/>
            </a:pPr>
            <a:endParaRPr lang="en-US" sz="3200" dirty="0">
              <a:latin typeface="+mn-lt"/>
            </a:endParaRPr>
          </a:p>
          <a:p>
            <a:pPr marL="114300" indent="0" defTabSz="914400">
              <a:lnSpc>
                <a:spcPct val="90000"/>
              </a:lnSpc>
              <a:spcAft>
                <a:spcPts val="600"/>
              </a:spcAft>
              <a:buNone/>
            </a:pPr>
            <a:r>
              <a:rPr lang="en-US" sz="3200" dirty="0">
                <a:latin typeface="+mn-lt"/>
                <a:cs typeface="Calibri"/>
              </a:rPr>
              <a:t>Try using this QR Code on your phone.</a:t>
            </a:r>
          </a:p>
          <a:p>
            <a:pPr marL="114300" indent="0" defTabSz="914400">
              <a:lnSpc>
                <a:spcPct val="90000"/>
              </a:lnSpc>
              <a:spcAft>
                <a:spcPts val="600"/>
              </a:spcAft>
              <a:buNone/>
            </a:pPr>
            <a:endParaRPr lang="en-US" sz="3200" dirty="0">
              <a:latin typeface="+mn-lt"/>
              <a:cs typeface="Calibri"/>
            </a:endParaRPr>
          </a:p>
          <a:p>
            <a:pPr marL="514350" lvl="1" indent="0" defTabSz="914400">
              <a:lnSpc>
                <a:spcPct val="90000"/>
              </a:lnSpc>
              <a:spcAft>
                <a:spcPts val="600"/>
              </a:spcAft>
              <a:buNone/>
            </a:pPr>
            <a:r>
              <a:rPr lang="en-US" sz="3200" dirty="0">
                <a:latin typeface="+mn-lt"/>
                <a:cs typeface="Calibri"/>
              </a:rPr>
              <a:t>First time in the </a:t>
            </a:r>
            <a:br>
              <a:rPr lang="en-US" sz="3200" dirty="0">
                <a:latin typeface="+mn-lt"/>
                <a:cs typeface="Calibri"/>
              </a:rPr>
            </a:br>
            <a:r>
              <a:rPr lang="en-US" sz="3200" dirty="0">
                <a:latin typeface="+mn-lt"/>
                <a:cs typeface="Calibri"/>
              </a:rPr>
              <a:t>day iLab will make</a:t>
            </a:r>
          </a:p>
          <a:p>
            <a:pPr marL="514350" lvl="1" indent="0" defTabSz="914400">
              <a:lnSpc>
                <a:spcPct val="90000"/>
              </a:lnSpc>
              <a:spcAft>
                <a:spcPts val="600"/>
              </a:spcAft>
              <a:buNone/>
            </a:pPr>
            <a:r>
              <a:rPr lang="en-US" sz="3200" dirty="0">
                <a:latin typeface="+mn-lt"/>
                <a:cs typeface="Calibri"/>
              </a:rPr>
              <a:t>You authenticate. </a:t>
            </a:r>
          </a:p>
          <a:p>
            <a:pPr marL="114300" indent="0" defTabSz="914400">
              <a:lnSpc>
                <a:spcPct val="90000"/>
              </a:lnSpc>
              <a:spcAft>
                <a:spcPts val="600"/>
              </a:spcAft>
              <a:buNone/>
            </a:pPr>
            <a:endParaRPr lang="en-US" sz="3200" dirty="0">
              <a:latin typeface="+mn-lt"/>
              <a:cs typeface="Calibri"/>
            </a:endParaRPr>
          </a:p>
          <a:p>
            <a:pPr marL="114300" indent="0" defTabSz="914400">
              <a:lnSpc>
                <a:spcPct val="90000"/>
              </a:lnSpc>
              <a:spcAft>
                <a:spcPts val="600"/>
              </a:spcAft>
              <a:buNone/>
            </a:pPr>
            <a:r>
              <a:rPr lang="en-US" sz="3200" dirty="0">
                <a:latin typeface="+mn-lt"/>
                <a:cs typeface="Calibri"/>
              </a:rPr>
              <a:t>Once you have signed in, try it again to get straight to the instrument!</a:t>
            </a:r>
          </a:p>
          <a:p>
            <a:pPr marL="114300" indent="0" defTabSz="914400">
              <a:lnSpc>
                <a:spcPct val="90000"/>
              </a:lnSpc>
              <a:spcAft>
                <a:spcPts val="600"/>
              </a:spcAft>
              <a:buNone/>
            </a:pPr>
            <a:endParaRPr lang="en-US" sz="3200" dirty="0">
              <a:latin typeface="+mn-lt"/>
              <a:cs typeface="Calibri"/>
            </a:endParaRPr>
          </a:p>
          <a:p>
            <a:pPr indent="-228600" defTabSz="914400">
              <a:lnSpc>
                <a:spcPct val="90000"/>
              </a:lnSpc>
              <a:spcAft>
                <a:spcPts val="600"/>
              </a:spcAft>
              <a:buFont typeface="Arial" panose="020B0604020202020204" pitchFamily="34" charset="0"/>
              <a:buChar char="•"/>
            </a:pPr>
            <a:endParaRPr lang="en-US" sz="1400" dirty="0">
              <a:latin typeface="+mn-lt"/>
              <a:cs typeface="Calibri"/>
            </a:endParaRPr>
          </a:p>
        </p:txBody>
      </p:sp>
      <p:sp>
        <p:nvSpPr>
          <p:cNvPr id="7" name="Text Placeholder 3">
            <a:extLst>
              <a:ext uri="{FF2B5EF4-FFF2-40B4-BE49-F238E27FC236}">
                <a16:creationId xmlns:a16="http://schemas.microsoft.com/office/drawing/2014/main" id="{F9B1BF7D-9691-42A8-8DF5-A5D6175C617C}"/>
              </a:ext>
            </a:extLst>
          </p:cNvPr>
          <p:cNvSpPr txBox="1">
            <a:spLocks/>
          </p:cNvSpPr>
          <p:nvPr/>
        </p:nvSpPr>
        <p:spPr>
          <a:xfrm>
            <a:off x="5754000" y="1171874"/>
            <a:ext cx="1017930" cy="383898"/>
          </a:xfrm>
          <a:prstGeom prst="rect">
            <a:avLst/>
          </a:prstGeom>
        </p:spPr>
        <p:txBody>
          <a:bodyPr vert="horz" lIns="0" tIns="0" rIns="0" bIns="0" rtlCol="0">
            <a:normAutofit fontScale="92500" lnSpcReduction="1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dirty="0">
                <a:solidFill>
                  <a:srgbClr val="C00000"/>
                </a:solidFill>
              </a:rPr>
              <a:t>Try me!</a:t>
            </a:r>
            <a:endParaRPr lang="en-US" dirty="0">
              <a:solidFill>
                <a:srgbClr val="C00000"/>
              </a:solidFill>
            </a:endParaRPr>
          </a:p>
          <a:p>
            <a:endParaRPr lang="en-AU" dirty="0">
              <a:solidFill>
                <a:srgbClr val="FF0000"/>
              </a:solidFill>
            </a:endParaRPr>
          </a:p>
        </p:txBody>
      </p:sp>
      <p:pic>
        <p:nvPicPr>
          <p:cNvPr id="34818" name="Picture 2" descr="No description available.">
            <a:extLst>
              <a:ext uri="{FF2B5EF4-FFF2-40B4-BE49-F238E27FC236}">
                <a16:creationId xmlns:a16="http://schemas.microsoft.com/office/drawing/2014/main" id="{F01D0C47-A4B5-46AA-81E3-A8B1A90B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649" y="446705"/>
            <a:ext cx="1977178" cy="4276406"/>
          </a:xfrm>
          <a:custGeom>
            <a:avLst/>
            <a:gdLst>
              <a:gd name="connsiteX0" fmla="*/ 0 w 1977178"/>
              <a:gd name="connsiteY0" fmla="*/ 0 h 4276406"/>
              <a:gd name="connsiteX1" fmla="*/ 1977178 w 1977178"/>
              <a:gd name="connsiteY1" fmla="*/ 0 h 4276406"/>
              <a:gd name="connsiteX2" fmla="*/ 1977178 w 1977178"/>
              <a:gd name="connsiteY2" fmla="*/ 4276406 h 4276406"/>
              <a:gd name="connsiteX3" fmla="*/ 0 w 1977178"/>
              <a:gd name="connsiteY3" fmla="*/ 4276406 h 4276406"/>
              <a:gd name="connsiteX4" fmla="*/ 0 w 1977178"/>
              <a:gd name="connsiteY4" fmla="*/ 0 h 4276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178" h="4276406" extrusionOk="0">
                <a:moveTo>
                  <a:pt x="0" y="0"/>
                </a:moveTo>
                <a:cubicBezTo>
                  <a:pt x="983280" y="118645"/>
                  <a:pt x="1717634" y="116012"/>
                  <a:pt x="1977178" y="0"/>
                </a:cubicBezTo>
                <a:cubicBezTo>
                  <a:pt x="1844296" y="532807"/>
                  <a:pt x="2062129" y="2537625"/>
                  <a:pt x="1977178" y="4276406"/>
                </a:cubicBezTo>
                <a:cubicBezTo>
                  <a:pt x="1520718" y="4411006"/>
                  <a:pt x="451650" y="4119210"/>
                  <a:pt x="0" y="4276406"/>
                </a:cubicBezTo>
                <a:cubicBezTo>
                  <a:pt x="-20187" y="3328457"/>
                  <a:pt x="-152480" y="87999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520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8229600"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a:t>Kiosk and QR codes</a:t>
            </a:r>
          </a:p>
          <a:p>
            <a:endParaRPr lang="en-AU" sz="3200"/>
          </a:p>
        </p:txBody>
      </p:sp>
      <p:pic>
        <p:nvPicPr>
          <p:cNvPr id="3" name="Picture 2" descr="Graphical user interface, application, table, Excel&#10;&#10;Description automatically generated">
            <a:extLst>
              <a:ext uri="{FF2B5EF4-FFF2-40B4-BE49-F238E27FC236}">
                <a16:creationId xmlns:a16="http://schemas.microsoft.com/office/drawing/2014/main" id="{FC909ADB-CFD2-49F4-90FB-5B6310F244EE}"/>
              </a:ext>
            </a:extLst>
          </p:cNvPr>
          <p:cNvPicPr>
            <a:picLocks noChangeAspect="1"/>
          </p:cNvPicPr>
          <p:nvPr/>
        </p:nvPicPr>
        <p:blipFill rotWithShape="1">
          <a:blip r:embed="rId2"/>
          <a:srcRect t="3839"/>
          <a:stretch/>
        </p:blipFill>
        <p:spPr>
          <a:xfrm>
            <a:off x="0" y="401782"/>
            <a:ext cx="6224503" cy="4499264"/>
          </a:xfrm>
          <a:prstGeom prst="rect">
            <a:avLst/>
          </a:prstGeom>
          <a:ln>
            <a:solidFill>
              <a:schemeClr val="tx1"/>
            </a:solidFill>
          </a:ln>
          <a:effectLst>
            <a:outerShdw blurRad="50800" dist="38100" dir="8100000" algn="tr" rotWithShape="0">
              <a:prstClr val="black">
                <a:alpha val="40000"/>
              </a:prstClr>
            </a:outerShdw>
          </a:effectLst>
        </p:spPr>
      </p:pic>
      <p:pic>
        <p:nvPicPr>
          <p:cNvPr id="6" name="Picture 5" descr="Chart, bar chart&#10;&#10;Description automatically generated">
            <a:extLst>
              <a:ext uri="{FF2B5EF4-FFF2-40B4-BE49-F238E27FC236}">
                <a16:creationId xmlns:a16="http://schemas.microsoft.com/office/drawing/2014/main" id="{2195FDFB-562F-4ACA-B8BD-A26D1609D909}"/>
              </a:ext>
            </a:extLst>
          </p:cNvPr>
          <p:cNvPicPr>
            <a:picLocks noChangeAspect="1"/>
          </p:cNvPicPr>
          <p:nvPr/>
        </p:nvPicPr>
        <p:blipFill rotWithShape="1">
          <a:blip r:embed="rId3"/>
          <a:srcRect l="1832" t="15139" r="1807" b="7871"/>
          <a:stretch/>
        </p:blipFill>
        <p:spPr>
          <a:xfrm>
            <a:off x="1375064" y="981465"/>
            <a:ext cx="5680364" cy="1253836"/>
          </a:xfrm>
          <a:prstGeom prst="rect">
            <a:avLst/>
          </a:prstGeom>
          <a:ln>
            <a:solidFill>
              <a:schemeClr val="tx1"/>
            </a:solidFill>
          </a:ln>
          <a:effectLst>
            <a:outerShdw blurRad="50800" dist="38100" dir="8100000" algn="tr" rotWithShape="0">
              <a:prstClr val="black">
                <a:alpha val="40000"/>
              </a:prstClr>
            </a:outerShdw>
          </a:effectLst>
        </p:spPr>
      </p:pic>
      <p:pic>
        <p:nvPicPr>
          <p:cNvPr id="11" name="Picture 10" descr="Graphical user interface&#10;&#10;Description automatically generated with medium confidence">
            <a:extLst>
              <a:ext uri="{FF2B5EF4-FFF2-40B4-BE49-F238E27FC236}">
                <a16:creationId xmlns:a16="http://schemas.microsoft.com/office/drawing/2014/main" id="{961A6752-BE6F-4A51-ACC8-66F77C284B5C}"/>
              </a:ext>
            </a:extLst>
          </p:cNvPr>
          <p:cNvPicPr>
            <a:picLocks noChangeAspect="1"/>
          </p:cNvPicPr>
          <p:nvPr/>
        </p:nvPicPr>
        <p:blipFill rotWithShape="1">
          <a:blip r:embed="rId4"/>
          <a:srcRect t="4954" b="15931"/>
          <a:stretch/>
        </p:blipFill>
        <p:spPr>
          <a:xfrm>
            <a:off x="1647329" y="2253320"/>
            <a:ext cx="6945837" cy="1266326"/>
          </a:xfrm>
          <a:prstGeom prst="rect">
            <a:avLst/>
          </a:prstGeom>
          <a:ln>
            <a:solidFill>
              <a:schemeClr val="tx1"/>
            </a:solidFill>
          </a:ln>
          <a:effectLst>
            <a:outerShdw blurRad="50800" dist="38100" dir="8100000" algn="tr" rotWithShape="0">
              <a:prstClr val="black">
                <a:alpha val="40000"/>
              </a:prstClr>
            </a:outerShdw>
          </a:effectLst>
        </p:spPr>
      </p:pic>
      <p:pic>
        <p:nvPicPr>
          <p:cNvPr id="13" name="Picture 12" descr="Graphical user interface, text, application, email&#10;&#10;Description automatically generated">
            <a:extLst>
              <a:ext uri="{FF2B5EF4-FFF2-40B4-BE49-F238E27FC236}">
                <a16:creationId xmlns:a16="http://schemas.microsoft.com/office/drawing/2014/main" id="{C43A6492-AA16-471E-A852-8E1B4E47061A}"/>
              </a:ext>
            </a:extLst>
          </p:cNvPr>
          <p:cNvPicPr>
            <a:picLocks noChangeAspect="1"/>
          </p:cNvPicPr>
          <p:nvPr/>
        </p:nvPicPr>
        <p:blipFill rotWithShape="1">
          <a:blip r:embed="rId5"/>
          <a:srcRect l="440" t="812" b="49595"/>
          <a:stretch/>
        </p:blipFill>
        <p:spPr>
          <a:xfrm>
            <a:off x="2451798" y="3499411"/>
            <a:ext cx="6692202" cy="1644089"/>
          </a:xfrm>
          <a:prstGeom prst="rect">
            <a:avLst/>
          </a:prstGeom>
          <a:ln>
            <a:solidFill>
              <a:schemeClr val="tx1"/>
            </a:solidFill>
          </a:ln>
          <a:effectLst>
            <a:outerShdw blurRad="50800" dist="38100" dir="8100000" algn="tr" rotWithShape="0">
              <a:prstClr val="black">
                <a:alpha val="40000"/>
              </a:prstClr>
            </a:outerShdw>
          </a:effectLst>
        </p:spPr>
      </p:pic>
      <p:sp>
        <p:nvSpPr>
          <p:cNvPr id="17" name="Text Placeholder 3">
            <a:extLst>
              <a:ext uri="{FF2B5EF4-FFF2-40B4-BE49-F238E27FC236}">
                <a16:creationId xmlns:a16="http://schemas.microsoft.com/office/drawing/2014/main" id="{27BD115F-BEA0-4CAB-B47F-C9F3FDEB4480}"/>
              </a:ext>
            </a:extLst>
          </p:cNvPr>
          <p:cNvSpPr txBox="1">
            <a:spLocks/>
          </p:cNvSpPr>
          <p:nvPr/>
        </p:nvSpPr>
        <p:spPr>
          <a:xfrm>
            <a:off x="5472889" y="54000"/>
            <a:ext cx="2654322" cy="54120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Select equipment</a:t>
            </a:r>
            <a:endParaRPr lang="en-US">
              <a:solidFill>
                <a:srgbClr val="C00000"/>
              </a:solidFill>
            </a:endParaRPr>
          </a:p>
          <a:p>
            <a:endParaRPr lang="en-AU">
              <a:solidFill>
                <a:srgbClr val="FF0000"/>
              </a:solidFill>
            </a:endParaRPr>
          </a:p>
        </p:txBody>
      </p:sp>
      <p:sp>
        <p:nvSpPr>
          <p:cNvPr id="18" name="Text Placeholder 3">
            <a:extLst>
              <a:ext uri="{FF2B5EF4-FFF2-40B4-BE49-F238E27FC236}">
                <a16:creationId xmlns:a16="http://schemas.microsoft.com/office/drawing/2014/main" id="{63C46037-0F89-4639-93C7-464345BEB397}"/>
              </a:ext>
            </a:extLst>
          </p:cNvPr>
          <p:cNvSpPr txBox="1">
            <a:spLocks/>
          </p:cNvSpPr>
          <p:nvPr/>
        </p:nvSpPr>
        <p:spPr>
          <a:xfrm>
            <a:off x="6272406" y="633417"/>
            <a:ext cx="2654322" cy="54120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Create Session</a:t>
            </a:r>
            <a:endParaRPr lang="en-US">
              <a:solidFill>
                <a:srgbClr val="C00000"/>
              </a:solidFill>
            </a:endParaRPr>
          </a:p>
          <a:p>
            <a:endParaRPr lang="en-AU">
              <a:solidFill>
                <a:srgbClr val="FF0000"/>
              </a:solidFill>
            </a:endParaRPr>
          </a:p>
        </p:txBody>
      </p:sp>
      <p:sp>
        <p:nvSpPr>
          <p:cNvPr id="19" name="Text Placeholder 3">
            <a:extLst>
              <a:ext uri="{FF2B5EF4-FFF2-40B4-BE49-F238E27FC236}">
                <a16:creationId xmlns:a16="http://schemas.microsoft.com/office/drawing/2014/main" id="{0F8289A7-3853-4954-97C6-2577E3C44DF5}"/>
              </a:ext>
            </a:extLst>
          </p:cNvPr>
          <p:cNvSpPr txBox="1">
            <a:spLocks/>
          </p:cNvSpPr>
          <p:nvPr/>
        </p:nvSpPr>
        <p:spPr>
          <a:xfrm>
            <a:off x="7375596" y="1861544"/>
            <a:ext cx="2654322" cy="541200"/>
          </a:xfrm>
          <a:prstGeom prst="rect">
            <a:avLst/>
          </a:prstGeom>
        </p:spPr>
        <p:txBody>
          <a:bodyPr vert="horz" lIns="0" tIns="0" rIns="0" bIns="0" rtlCol="0">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Start session</a:t>
            </a:r>
            <a:endParaRPr lang="en-US">
              <a:solidFill>
                <a:srgbClr val="C00000"/>
              </a:solidFill>
            </a:endParaRPr>
          </a:p>
          <a:p>
            <a:endParaRPr lang="en-AU">
              <a:solidFill>
                <a:srgbClr val="FF0000"/>
              </a:solidFill>
            </a:endParaRPr>
          </a:p>
        </p:txBody>
      </p:sp>
      <p:sp>
        <p:nvSpPr>
          <p:cNvPr id="20" name="Text Placeholder 3">
            <a:extLst>
              <a:ext uri="{FF2B5EF4-FFF2-40B4-BE49-F238E27FC236}">
                <a16:creationId xmlns:a16="http://schemas.microsoft.com/office/drawing/2014/main" id="{F2C1E4CF-175C-4803-8AD2-D647C32061F5}"/>
              </a:ext>
            </a:extLst>
          </p:cNvPr>
          <p:cNvSpPr txBox="1">
            <a:spLocks/>
          </p:cNvSpPr>
          <p:nvPr/>
        </p:nvSpPr>
        <p:spPr>
          <a:xfrm>
            <a:off x="5032188" y="3683131"/>
            <a:ext cx="4111812" cy="826952"/>
          </a:xfrm>
          <a:prstGeom prst="rect">
            <a:avLst/>
          </a:prstGeom>
        </p:spPr>
        <p:txBody>
          <a:bodyPr vert="horz" lIns="0" tIns="0" rIns="0" bIns="0" rtlCol="0">
            <a:normAutofit lnSpcReduction="1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a:solidFill>
                  <a:srgbClr val="C00000"/>
                </a:solidFill>
              </a:rPr>
              <a:t>Finish within duration of walk-up or            </a:t>
            </a:r>
          </a:p>
          <a:p>
            <a:pPr marL="0" indent="0">
              <a:buNone/>
            </a:pPr>
            <a:r>
              <a:rPr lang="en-AU">
                <a:solidFill>
                  <a:srgbClr val="C00000"/>
                </a:solidFill>
              </a:rPr>
              <a:t>              Extend</a:t>
            </a:r>
            <a:endParaRPr lang="en-US">
              <a:solidFill>
                <a:srgbClr val="C00000"/>
              </a:solidFill>
            </a:endParaRPr>
          </a:p>
          <a:p>
            <a:pPr marL="0" indent="0">
              <a:buNone/>
            </a:pPr>
            <a:endParaRPr lang="en-AU">
              <a:solidFill>
                <a:srgbClr val="FF0000"/>
              </a:solidFill>
            </a:endParaRPr>
          </a:p>
        </p:txBody>
      </p:sp>
    </p:spTree>
    <p:extLst>
      <p:ext uri="{BB962C8B-B14F-4D97-AF65-F5344CB8AC3E}">
        <p14:creationId xmlns:p14="http://schemas.microsoft.com/office/powerpoint/2010/main" val="1636446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E909-BF24-4FAC-85F1-D97C4CF5BCB3}"/>
              </a:ext>
            </a:extLst>
          </p:cNvPr>
          <p:cNvSpPr>
            <a:spLocks noGrp="1"/>
          </p:cNvSpPr>
          <p:nvPr>
            <p:ph type="title"/>
          </p:nvPr>
        </p:nvSpPr>
        <p:spPr/>
        <p:txBody>
          <a:bodyPr/>
          <a:lstStyle/>
          <a:p>
            <a:r>
              <a:rPr lang="en-AU"/>
              <a:t>Key terms and concepts</a:t>
            </a:r>
          </a:p>
        </p:txBody>
      </p:sp>
      <p:sp>
        <p:nvSpPr>
          <p:cNvPr id="4" name="Footer Placeholder 3">
            <a:extLst>
              <a:ext uri="{FF2B5EF4-FFF2-40B4-BE49-F238E27FC236}">
                <a16:creationId xmlns:a16="http://schemas.microsoft.com/office/drawing/2014/main" id="{18F9847B-1420-43E6-A870-2AC947D16E7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07821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4841800" y="1418317"/>
            <a:ext cx="3760243" cy="2987675"/>
          </a:xfrm>
        </p:spPr>
        <p:txBody>
          <a:bodyPr>
            <a:normAutofit/>
          </a:bodyPr>
          <a:lstStyle/>
          <a:p>
            <a:pPr marL="0" indent="0">
              <a:buNone/>
            </a:pPr>
            <a:r>
              <a:rPr lang="en-AU" sz="4800" dirty="0"/>
              <a:t>Ordering</a:t>
            </a:r>
          </a:p>
          <a:p>
            <a:pPr marL="0" indent="0">
              <a:buNone/>
            </a:pPr>
            <a:r>
              <a:rPr lang="en-AU" sz="4800" dirty="0"/>
              <a:t>Consumables</a:t>
            </a:r>
            <a:endParaRPr lang="en-AU" sz="3200" dirty="0"/>
          </a:p>
        </p:txBody>
      </p:sp>
    </p:spTree>
    <p:extLst>
      <p:ext uri="{BB962C8B-B14F-4D97-AF65-F5344CB8AC3E}">
        <p14:creationId xmlns:p14="http://schemas.microsoft.com/office/powerpoint/2010/main" val="424484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7007A0-50A7-4E28-BDE1-B1741646637B}"/>
              </a:ext>
            </a:extLst>
          </p:cNvPr>
          <p:cNvSpPr txBox="1">
            <a:spLocks/>
          </p:cNvSpPr>
          <p:nvPr/>
        </p:nvSpPr>
        <p:spPr>
          <a:xfrm>
            <a:off x="0" y="0"/>
            <a:ext cx="8229600" cy="3537404"/>
          </a:xfrm>
          <a:prstGeom prst="rect">
            <a:avLst/>
          </a:prstGeom>
        </p:spPr>
        <p:txBody>
          <a:bodyPr>
            <a:normAutofit/>
          </a:bodyPr>
          <a:lstStyle>
            <a:lvl1pPr algn="l" defTabSz="457200" rtl="0" eaLnBrk="1" latinLnBrk="0" hangingPunct="1">
              <a:lnSpc>
                <a:spcPct val="80000"/>
              </a:lnSpc>
              <a:spcBef>
                <a:spcPct val="0"/>
              </a:spcBef>
              <a:buNone/>
              <a:defRPr sz="3500" kern="1200">
                <a:solidFill>
                  <a:srgbClr val="DA0012"/>
                </a:solidFill>
                <a:latin typeface="Jotia Medium" charset="0"/>
                <a:ea typeface="Jotia Medium" charset="0"/>
                <a:cs typeface="Jotia Medium" charset="0"/>
              </a:defRPr>
            </a:lvl1pPr>
          </a:lstStyle>
          <a:p>
            <a:r>
              <a:rPr lang="en-AU" sz="3200" dirty="0"/>
              <a:t>Ordering consumables (NMR)</a:t>
            </a:r>
          </a:p>
        </p:txBody>
      </p:sp>
      <p:pic>
        <p:nvPicPr>
          <p:cNvPr id="9" name="Picture 8" descr="Graphical user interface, text, application, email&#10;&#10;Description automatically generated">
            <a:extLst>
              <a:ext uri="{FF2B5EF4-FFF2-40B4-BE49-F238E27FC236}">
                <a16:creationId xmlns:a16="http://schemas.microsoft.com/office/drawing/2014/main" id="{0C8CD8D1-B7A6-418D-A6A7-771409EEDDAC}"/>
              </a:ext>
            </a:extLst>
          </p:cNvPr>
          <p:cNvPicPr>
            <a:picLocks noChangeAspect="1"/>
          </p:cNvPicPr>
          <p:nvPr/>
        </p:nvPicPr>
        <p:blipFill rotWithShape="1">
          <a:blip r:embed="rId2"/>
          <a:srcRect b="64388"/>
          <a:stretch/>
        </p:blipFill>
        <p:spPr>
          <a:xfrm>
            <a:off x="46089" y="424379"/>
            <a:ext cx="6062080" cy="871021"/>
          </a:xfrm>
          <a:prstGeom prst="rect">
            <a:avLst/>
          </a:prstGeom>
          <a:ln>
            <a:solidFill>
              <a:schemeClr val="tx1"/>
            </a:solidFill>
          </a:ln>
          <a:effectLst>
            <a:outerShdw blurRad="50800" dist="38100" dir="8100000" algn="tr" rotWithShape="0">
              <a:prstClr val="black">
                <a:alpha val="40000"/>
              </a:prstClr>
            </a:outerShdw>
          </a:effectLst>
        </p:spPr>
      </p:pic>
      <p:pic>
        <p:nvPicPr>
          <p:cNvPr id="14" name="Picture 13" descr="Graphical user interface, text, application, email&#10;&#10;Description automatically generated">
            <a:extLst>
              <a:ext uri="{FF2B5EF4-FFF2-40B4-BE49-F238E27FC236}">
                <a16:creationId xmlns:a16="http://schemas.microsoft.com/office/drawing/2014/main" id="{86666DB7-E158-443D-A2EF-D1EB0EF60D81}"/>
              </a:ext>
            </a:extLst>
          </p:cNvPr>
          <p:cNvPicPr>
            <a:picLocks noChangeAspect="1"/>
          </p:cNvPicPr>
          <p:nvPr/>
        </p:nvPicPr>
        <p:blipFill rotWithShape="1">
          <a:blip r:embed="rId2"/>
          <a:srcRect t="64010"/>
          <a:stretch/>
        </p:blipFill>
        <p:spPr>
          <a:xfrm>
            <a:off x="46089" y="855259"/>
            <a:ext cx="6062080" cy="880282"/>
          </a:xfrm>
          <a:prstGeom prst="rect">
            <a:avLst/>
          </a:prstGeom>
          <a:ln>
            <a:solidFill>
              <a:schemeClr val="tx1"/>
            </a:solidFill>
          </a:ln>
          <a:effectLst>
            <a:outerShdw blurRad="50800" dist="38100" dir="8100000" algn="tr" rotWithShape="0">
              <a:prstClr val="black">
                <a:alpha val="40000"/>
              </a:prstClr>
            </a:outerShdw>
          </a:effectLst>
        </p:spPr>
      </p:pic>
      <p:pic>
        <p:nvPicPr>
          <p:cNvPr id="4" name="Picture 3" descr="Graphical user interface, text, application, email&#10;&#10;Description automatically generated">
            <a:extLst>
              <a:ext uri="{FF2B5EF4-FFF2-40B4-BE49-F238E27FC236}">
                <a16:creationId xmlns:a16="http://schemas.microsoft.com/office/drawing/2014/main" id="{BB2D8CF3-A618-4B70-B120-3F4803BC5815}"/>
              </a:ext>
            </a:extLst>
          </p:cNvPr>
          <p:cNvPicPr>
            <a:picLocks noChangeAspect="1"/>
          </p:cNvPicPr>
          <p:nvPr/>
        </p:nvPicPr>
        <p:blipFill rotWithShape="1">
          <a:blip r:embed="rId3"/>
          <a:srcRect b="17867"/>
          <a:stretch/>
        </p:blipFill>
        <p:spPr>
          <a:xfrm>
            <a:off x="1380663" y="1328566"/>
            <a:ext cx="5746854" cy="3735270"/>
          </a:xfrm>
          <a:prstGeom prst="rect">
            <a:avLst/>
          </a:prstGeom>
          <a:ln>
            <a:solidFill>
              <a:schemeClr val="tx1"/>
            </a:solidFill>
          </a:ln>
          <a:effectLst>
            <a:outerShdw blurRad="50800" dist="38100" dir="8100000" algn="tr" rotWithShape="0">
              <a:prstClr val="black">
                <a:alpha val="40000"/>
              </a:prstClr>
            </a:outerShdw>
          </a:effectLst>
        </p:spPr>
      </p:pic>
      <p:pic>
        <p:nvPicPr>
          <p:cNvPr id="16" name="Picture 15" descr="Graphical user interface, text, application, email&#10;&#10;Description automatically generated">
            <a:extLst>
              <a:ext uri="{FF2B5EF4-FFF2-40B4-BE49-F238E27FC236}">
                <a16:creationId xmlns:a16="http://schemas.microsoft.com/office/drawing/2014/main" id="{A45E9B65-125C-460D-B341-F3B629BB1719}"/>
              </a:ext>
            </a:extLst>
          </p:cNvPr>
          <p:cNvPicPr>
            <a:picLocks noChangeAspect="1"/>
          </p:cNvPicPr>
          <p:nvPr/>
        </p:nvPicPr>
        <p:blipFill rotWithShape="1">
          <a:blip r:embed="rId3"/>
          <a:srcRect l="54650" t="83372"/>
          <a:stretch/>
        </p:blipFill>
        <p:spPr>
          <a:xfrm>
            <a:off x="6108169" y="4253606"/>
            <a:ext cx="2947553" cy="855259"/>
          </a:xfrm>
          <a:prstGeom prst="rect">
            <a:avLst/>
          </a:prstGeom>
          <a:ln>
            <a:solidFill>
              <a:schemeClr val="tx1"/>
            </a:solidFill>
          </a:ln>
          <a:effectLst>
            <a:outerShdw blurRad="50800" dist="38100" dir="8100000" algn="tr" rotWithShape="0">
              <a:prstClr val="black">
                <a:alpha val="40000"/>
              </a:prstClr>
            </a:outerShdw>
          </a:effectLst>
        </p:spPr>
      </p:pic>
      <p:cxnSp>
        <p:nvCxnSpPr>
          <p:cNvPr id="7" name="Straight Arrow Connector 6">
            <a:extLst>
              <a:ext uri="{FF2B5EF4-FFF2-40B4-BE49-F238E27FC236}">
                <a16:creationId xmlns:a16="http://schemas.microsoft.com/office/drawing/2014/main" id="{16903412-4588-4E7B-9DA8-7D3D905C2408}"/>
              </a:ext>
            </a:extLst>
          </p:cNvPr>
          <p:cNvCxnSpPr>
            <a:cxnSpLocks/>
          </p:cNvCxnSpPr>
          <p:nvPr/>
        </p:nvCxnSpPr>
        <p:spPr>
          <a:xfrm flipH="1" flipV="1">
            <a:off x="4069773" y="577729"/>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B1816DB-4AFA-4F1A-A8B6-B933A91877BD}"/>
              </a:ext>
            </a:extLst>
          </p:cNvPr>
          <p:cNvSpPr/>
          <p:nvPr/>
        </p:nvSpPr>
        <p:spPr>
          <a:xfrm>
            <a:off x="46088" y="791478"/>
            <a:ext cx="1055347"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113E888C-5B0E-4CB6-97D0-8DA7A4917921}"/>
              </a:ext>
            </a:extLst>
          </p:cNvPr>
          <p:cNvSpPr/>
          <p:nvPr/>
        </p:nvSpPr>
        <p:spPr>
          <a:xfrm>
            <a:off x="5381845" y="967754"/>
            <a:ext cx="672592"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D5719D83-0A2A-485C-8D08-6D38B975DE6D}"/>
              </a:ext>
            </a:extLst>
          </p:cNvPr>
          <p:cNvSpPr/>
          <p:nvPr/>
        </p:nvSpPr>
        <p:spPr>
          <a:xfrm>
            <a:off x="6198616" y="4720087"/>
            <a:ext cx="1192784" cy="223566"/>
          </a:xfrm>
          <a:prstGeom prst="rect">
            <a:avLst/>
          </a:prstGeom>
          <a:noFill/>
          <a:ln w="28575">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18" name="Text Placeholder 3">
            <a:extLst>
              <a:ext uri="{FF2B5EF4-FFF2-40B4-BE49-F238E27FC236}">
                <a16:creationId xmlns:a16="http://schemas.microsoft.com/office/drawing/2014/main" id="{9BAC31BE-84BA-4255-B714-F78A1D3C3920}"/>
              </a:ext>
            </a:extLst>
          </p:cNvPr>
          <p:cNvSpPr txBox="1">
            <a:spLocks/>
          </p:cNvSpPr>
          <p:nvPr/>
        </p:nvSpPr>
        <p:spPr>
          <a:xfrm>
            <a:off x="5059898" y="2721516"/>
            <a:ext cx="3779302" cy="1334288"/>
          </a:xfrm>
          <a:prstGeom prst="rect">
            <a:avLst/>
          </a:prstGeom>
        </p:spPr>
        <p:txBody>
          <a:bodyPr>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t>Once you have submitted the form, you can pick up your consumable as per normal</a:t>
            </a:r>
          </a:p>
        </p:txBody>
      </p:sp>
    </p:spTree>
    <p:extLst>
      <p:ext uri="{BB962C8B-B14F-4D97-AF65-F5344CB8AC3E}">
        <p14:creationId xmlns:p14="http://schemas.microsoft.com/office/powerpoint/2010/main" val="815006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383757" y="841142"/>
            <a:ext cx="3760243" cy="2987675"/>
          </a:xfrm>
        </p:spPr>
        <p:txBody>
          <a:bodyPr>
            <a:normAutofit/>
          </a:bodyPr>
          <a:lstStyle/>
          <a:p>
            <a:pPr marL="0" indent="0">
              <a:buNone/>
            </a:pPr>
            <a:r>
              <a:rPr lang="en-AU" sz="4800"/>
              <a:t>Managing Your </a:t>
            </a:r>
            <a:br>
              <a:rPr lang="en-AU" sz="4800"/>
            </a:br>
            <a:r>
              <a:rPr lang="en-AU" sz="4800"/>
              <a:t>Requests</a:t>
            </a:r>
            <a:endParaRPr lang="en-AU" sz="3200"/>
          </a:p>
        </p:txBody>
      </p:sp>
    </p:spTree>
    <p:extLst>
      <p:ext uri="{BB962C8B-B14F-4D97-AF65-F5344CB8AC3E}">
        <p14:creationId xmlns:p14="http://schemas.microsoft.com/office/powerpoint/2010/main" val="2090705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23361"/>
            <a:ext cx="6513342" cy="568639"/>
          </a:xfrm>
        </p:spPr>
        <p:txBody>
          <a:bodyPr>
            <a:normAutofit/>
          </a:bodyPr>
          <a:lstStyle/>
          <a:p>
            <a:r>
              <a:rPr lang="en-AU"/>
              <a:t>View My Requests</a:t>
            </a:r>
          </a:p>
        </p:txBody>
      </p:sp>
      <p:sp>
        <p:nvSpPr>
          <p:cNvPr id="4" name="Text Placeholder 3"/>
          <p:cNvSpPr>
            <a:spLocks noGrp="1"/>
          </p:cNvSpPr>
          <p:nvPr>
            <p:ph type="body" sz="quarter" idx="11"/>
          </p:nvPr>
        </p:nvSpPr>
        <p:spPr>
          <a:xfrm>
            <a:off x="123827" y="1567724"/>
            <a:ext cx="2657474" cy="2270851"/>
          </a:xfrm>
        </p:spPr>
        <p:txBody>
          <a:bodyPr>
            <a:noAutofit/>
          </a:bodyPr>
          <a:lstStyle/>
          <a:p>
            <a:r>
              <a:rPr lang="en-US" sz="1600"/>
              <a:t>Once submitted to core, View My Requests tab will appear. </a:t>
            </a:r>
          </a:p>
          <a:p>
            <a:endParaRPr lang="en-US" sz="1600"/>
          </a:p>
          <a:p>
            <a:endParaRPr lang="en-US" sz="1600"/>
          </a:p>
          <a:p>
            <a:endParaRPr lang="en-US" sz="1600"/>
          </a:p>
          <a:p>
            <a:r>
              <a:rPr lang="en-US" sz="1600"/>
              <a:t>Check status of request:</a:t>
            </a:r>
          </a:p>
          <a:p>
            <a:pPr lvl="1"/>
            <a:r>
              <a:rPr lang="en-US" sz="1600"/>
              <a:t>Submit to core</a:t>
            </a:r>
          </a:p>
          <a:p>
            <a:endParaRPr lang="en-AU" sz="160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016793"/>
            <a:ext cx="628491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3251200"/>
            <a:ext cx="6334125"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6418BB34-8D25-4CBF-A8FB-6A9C801C6EE0}"/>
              </a:ext>
            </a:extLst>
          </p:cNvPr>
          <p:cNvCxnSpPr>
            <a:cxnSpLocks/>
          </p:cNvCxnSpPr>
          <p:nvPr/>
        </p:nvCxnSpPr>
        <p:spPr>
          <a:xfrm flipH="1" flipV="1">
            <a:off x="8024117" y="1466289"/>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652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23361"/>
            <a:ext cx="6513342" cy="568639"/>
          </a:xfrm>
        </p:spPr>
        <p:txBody>
          <a:bodyPr>
            <a:normAutofit/>
          </a:bodyPr>
          <a:lstStyle/>
          <a:p>
            <a:r>
              <a:rPr lang="en-AU"/>
              <a:t>View My Requests</a:t>
            </a:r>
          </a:p>
        </p:txBody>
      </p:sp>
      <p:sp>
        <p:nvSpPr>
          <p:cNvPr id="4" name="Text Placeholder 3"/>
          <p:cNvSpPr>
            <a:spLocks noGrp="1"/>
          </p:cNvSpPr>
          <p:nvPr>
            <p:ph type="body" sz="quarter" idx="11"/>
          </p:nvPr>
        </p:nvSpPr>
        <p:spPr>
          <a:xfrm>
            <a:off x="123826" y="792000"/>
            <a:ext cx="4410073" cy="2270851"/>
          </a:xfrm>
        </p:spPr>
        <p:txBody>
          <a:bodyPr>
            <a:noAutofit/>
          </a:bodyPr>
          <a:lstStyle/>
          <a:p>
            <a:r>
              <a:rPr lang="en-US" sz="1600"/>
              <a:t>The core will review the request and contact the person regarding induction time.</a:t>
            </a:r>
          </a:p>
          <a:p>
            <a:endParaRPr lang="en-US" sz="1600"/>
          </a:p>
          <a:p>
            <a:pPr marL="0" indent="0">
              <a:buNone/>
            </a:pPr>
            <a:endParaRPr lang="en-US" sz="160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6" y="1476145"/>
            <a:ext cx="8733801" cy="120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8124" y="2809875"/>
            <a:ext cx="4295775" cy="2062103"/>
          </a:xfrm>
          <a:prstGeom prst="rect">
            <a:avLst/>
          </a:prstGeom>
          <a:noFill/>
        </p:spPr>
        <p:txBody>
          <a:bodyPr wrap="square" rtlCol="0">
            <a:spAutoFit/>
          </a:bodyPr>
          <a:lstStyle/>
          <a:p>
            <a:r>
              <a:rPr lang="en-AU" sz="1600">
                <a:latin typeface="Arial"/>
                <a:cs typeface="Arial"/>
              </a:rPr>
              <a:t>Each requestor can check status of request.</a:t>
            </a:r>
          </a:p>
          <a:p>
            <a:pPr marL="285750" indent="-285750">
              <a:buFont typeface="Arial" panose="020B0604020202020204" pitchFamily="34" charset="0"/>
              <a:buChar char="•"/>
            </a:pPr>
            <a:r>
              <a:rPr lang="en-AU" sz="1600">
                <a:latin typeface="Arial"/>
                <a:cs typeface="Arial"/>
              </a:rPr>
              <a:t>Book and Label </a:t>
            </a:r>
          </a:p>
          <a:p>
            <a:pPr marL="742950" lvl="1" indent="-285750">
              <a:buFont typeface="Arial" panose="020B0604020202020204" pitchFamily="34" charset="0"/>
              <a:buChar char="•"/>
            </a:pPr>
            <a:r>
              <a:rPr lang="en-AU" sz="1600">
                <a:latin typeface="Arial"/>
                <a:cs typeface="Arial"/>
              </a:rPr>
              <a:t>Induction time booked in</a:t>
            </a:r>
          </a:p>
          <a:p>
            <a:pPr marL="285750" indent="-285750">
              <a:buFont typeface="Arial" panose="020B0604020202020204" pitchFamily="34" charset="0"/>
              <a:buChar char="•"/>
            </a:pPr>
            <a:r>
              <a:rPr lang="en-AU" sz="1600">
                <a:latin typeface="Arial"/>
                <a:cs typeface="Arial"/>
              </a:rPr>
              <a:t>Induction</a:t>
            </a:r>
          </a:p>
          <a:p>
            <a:pPr marL="742950" lvl="1" indent="-285750">
              <a:buFont typeface="Arial" panose="020B0604020202020204" pitchFamily="34" charset="0"/>
              <a:buChar char="•"/>
            </a:pPr>
            <a:r>
              <a:rPr lang="en-AU" sz="1600">
                <a:latin typeface="Arial"/>
                <a:cs typeface="Arial"/>
              </a:rPr>
              <a:t>Induction complete</a:t>
            </a:r>
          </a:p>
          <a:p>
            <a:pPr marL="285750" indent="-285750">
              <a:buFont typeface="Arial" panose="020B0604020202020204" pitchFamily="34" charset="0"/>
              <a:buChar char="•"/>
            </a:pPr>
            <a:r>
              <a:rPr lang="en-AU" sz="1600">
                <a:latin typeface="Arial"/>
                <a:cs typeface="Arial"/>
              </a:rPr>
              <a:t>Set up Permission</a:t>
            </a:r>
          </a:p>
          <a:p>
            <a:pPr marL="742950" lvl="1" indent="-285750">
              <a:buFont typeface="Arial" panose="020B0604020202020204" pitchFamily="34" charset="0"/>
              <a:buChar char="•"/>
            </a:pPr>
            <a:r>
              <a:rPr lang="en-AU" sz="1600">
                <a:latin typeface="Arial"/>
                <a:cs typeface="Arial"/>
              </a:rPr>
              <a:t>Access level granted to enable booking via Schedule Equipment tab </a:t>
            </a:r>
          </a:p>
        </p:txBody>
      </p:sp>
    </p:spTree>
    <p:extLst>
      <p:ext uri="{BB962C8B-B14F-4D97-AF65-F5344CB8AC3E}">
        <p14:creationId xmlns:p14="http://schemas.microsoft.com/office/powerpoint/2010/main" val="3845220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B9A921-FABC-481D-9EC1-96AF8570E00E}"/>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752F4A2A-222F-4313-8E32-149CBCADB597}"/>
              </a:ext>
            </a:extLst>
          </p:cNvPr>
          <p:cNvSpPr>
            <a:spLocks noGrp="1"/>
          </p:cNvSpPr>
          <p:nvPr>
            <p:ph type="body" sz="quarter" idx="11"/>
          </p:nvPr>
        </p:nvSpPr>
        <p:spPr>
          <a:xfrm>
            <a:off x="5468281" y="1317552"/>
            <a:ext cx="3760243" cy="2987675"/>
          </a:xfrm>
        </p:spPr>
        <p:txBody>
          <a:bodyPr>
            <a:normAutofit/>
          </a:bodyPr>
          <a:lstStyle/>
          <a:p>
            <a:pPr marL="0" indent="0">
              <a:buNone/>
            </a:pPr>
            <a:r>
              <a:rPr lang="en-AU" sz="4800" dirty="0"/>
              <a:t>Transition to iLab</a:t>
            </a:r>
            <a:endParaRPr lang="en-AU" sz="3200" dirty="0"/>
          </a:p>
        </p:txBody>
      </p:sp>
    </p:spTree>
    <p:extLst>
      <p:ext uri="{BB962C8B-B14F-4D97-AF65-F5344CB8AC3E}">
        <p14:creationId xmlns:p14="http://schemas.microsoft.com/office/powerpoint/2010/main" val="2681607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361"/>
            <a:ext cx="6513342" cy="568639"/>
          </a:xfrm>
        </p:spPr>
        <p:txBody>
          <a:bodyPr>
            <a:normAutofit/>
          </a:bodyPr>
          <a:lstStyle/>
          <a:p>
            <a:r>
              <a:rPr lang="en-AU"/>
              <a:t>Transition</a:t>
            </a:r>
          </a:p>
        </p:txBody>
      </p:sp>
      <p:sp>
        <p:nvSpPr>
          <p:cNvPr id="4" name="Text Placeholder 3"/>
          <p:cNvSpPr>
            <a:spLocks noGrp="1"/>
          </p:cNvSpPr>
          <p:nvPr>
            <p:ph type="body" sz="quarter" idx="11"/>
          </p:nvPr>
        </p:nvSpPr>
        <p:spPr>
          <a:xfrm>
            <a:off x="304800" y="962752"/>
            <a:ext cx="8514347" cy="3647347"/>
          </a:xfrm>
        </p:spPr>
        <p:txBody>
          <a:bodyPr vert="horz" lIns="0" tIns="0" rIns="0" bIns="0" rtlCol="0" anchor="t">
            <a:normAutofit/>
          </a:bodyPr>
          <a:lstStyle/>
          <a:p>
            <a:pPr marL="457200" lvl="1" indent="0">
              <a:buNone/>
            </a:pPr>
            <a:r>
              <a:rPr lang="en-US" sz="1800" b="1" dirty="0"/>
              <a:t>GIBS / Outlook (current systems)</a:t>
            </a:r>
            <a:endParaRPr lang="en-US" sz="1800" b="1" dirty="0">
              <a:cs typeface="Arial"/>
            </a:endParaRPr>
          </a:p>
          <a:p>
            <a:pPr lvl="2"/>
            <a:r>
              <a:rPr lang="en-US" sz="1800" dirty="0"/>
              <a:t>Calendars active until 5th Nov.  No more bookings after this date. </a:t>
            </a:r>
            <a:endParaRPr lang="en-US" sz="1800" dirty="0">
              <a:cs typeface="Arial"/>
            </a:endParaRPr>
          </a:p>
          <a:p>
            <a:pPr lvl="2"/>
            <a:endParaRPr lang="en-US" sz="1800"/>
          </a:p>
          <a:p>
            <a:pPr marL="457200" lvl="1" indent="0">
              <a:buNone/>
            </a:pPr>
            <a:r>
              <a:rPr lang="en-US" sz="1800" b="1">
                <a:cs typeface="Arial"/>
              </a:rPr>
              <a:t>iLab</a:t>
            </a:r>
          </a:p>
          <a:p>
            <a:pPr lvl="2"/>
            <a:r>
              <a:rPr lang="en-US" sz="1800" dirty="0"/>
              <a:t>Go Live 25 October 2021.</a:t>
            </a:r>
            <a:endParaRPr lang="en-US" sz="1800" dirty="0">
              <a:cs typeface="Arial"/>
            </a:endParaRPr>
          </a:p>
          <a:p>
            <a:pPr lvl="2"/>
            <a:r>
              <a:rPr lang="en-US" sz="1800" dirty="0"/>
              <a:t>From 25 Oct onwards advanced bookings can be made for equipment</a:t>
            </a:r>
            <a:endParaRPr lang="en-US" sz="1800" dirty="0">
              <a:cs typeface="Arial"/>
            </a:endParaRPr>
          </a:p>
          <a:p>
            <a:pPr lvl="2"/>
            <a:r>
              <a:rPr lang="en-US" sz="1800" dirty="0"/>
              <a:t>Cost recovery from within </a:t>
            </a:r>
            <a:r>
              <a:rPr lang="en-US" sz="1800" dirty="0" err="1"/>
              <a:t>iLab</a:t>
            </a:r>
            <a:r>
              <a:rPr lang="en-US" sz="1800" dirty="0"/>
              <a:t>. </a:t>
            </a:r>
            <a:endParaRPr lang="en-US" sz="1800" dirty="0">
              <a:cs typeface="Arial"/>
            </a:endParaRPr>
          </a:p>
          <a:p>
            <a:pPr lvl="2"/>
            <a:r>
              <a:rPr lang="en-US" sz="1800" dirty="0"/>
              <a:t>Current users will be provided access in the system (re-induction is not required). </a:t>
            </a:r>
            <a:endParaRPr lang="en-US" sz="1800" dirty="0">
              <a:cs typeface="Arial"/>
            </a:endParaRPr>
          </a:p>
        </p:txBody>
      </p:sp>
    </p:spTree>
    <p:extLst>
      <p:ext uri="{BB962C8B-B14F-4D97-AF65-F5344CB8AC3E}">
        <p14:creationId xmlns:p14="http://schemas.microsoft.com/office/powerpoint/2010/main" val="1344297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361"/>
            <a:ext cx="6513342" cy="568639"/>
          </a:xfrm>
        </p:spPr>
        <p:txBody>
          <a:bodyPr>
            <a:normAutofit/>
          </a:bodyPr>
          <a:lstStyle/>
          <a:p>
            <a:r>
              <a:rPr lang="en-AU"/>
              <a:t>Questions and Queries</a:t>
            </a:r>
          </a:p>
        </p:txBody>
      </p:sp>
      <p:sp>
        <p:nvSpPr>
          <p:cNvPr id="4" name="Text Placeholder 3"/>
          <p:cNvSpPr>
            <a:spLocks noGrp="1"/>
          </p:cNvSpPr>
          <p:nvPr>
            <p:ph type="body" sz="quarter" idx="11"/>
          </p:nvPr>
        </p:nvSpPr>
        <p:spPr>
          <a:xfrm>
            <a:off x="304800" y="962752"/>
            <a:ext cx="6857999" cy="3647347"/>
          </a:xfrm>
        </p:spPr>
        <p:txBody>
          <a:bodyPr>
            <a:normAutofit/>
          </a:bodyPr>
          <a:lstStyle/>
          <a:p>
            <a:pPr lvl="1"/>
            <a:r>
              <a:rPr lang="en-US" sz="1800"/>
              <a:t>Contact relevant Facility Manager</a:t>
            </a:r>
          </a:p>
          <a:p>
            <a:pPr lvl="2"/>
            <a:r>
              <a:rPr lang="en-US" sz="1800"/>
              <a:t>Details on About our Core tab</a:t>
            </a:r>
          </a:p>
          <a:p>
            <a:pPr lvl="2"/>
            <a:endParaRPr lang="en-US" sz="1800"/>
          </a:p>
          <a:p>
            <a:pPr lvl="2"/>
            <a:endParaRPr lang="en-US" sz="1800"/>
          </a:p>
          <a:p>
            <a:pPr lvl="1"/>
            <a:r>
              <a:rPr lang="en-US" sz="1800"/>
              <a:t>Contact the Institute Manager at </a:t>
            </a:r>
            <a:r>
              <a:rPr lang="en-US" sz="1800">
                <a:hlinkClick r:id="rId3"/>
              </a:rPr>
              <a:t>i.hayward@griffith.edu.au</a:t>
            </a:r>
            <a:r>
              <a:rPr lang="en-US" sz="1800"/>
              <a:t> or Address general enquiries to </a:t>
            </a:r>
            <a:r>
              <a:rPr lang="en-US" sz="1800">
                <a:hlinkClick r:id="rId4"/>
              </a:rPr>
              <a:t>GRIDD-ilab@griffith.edu.au</a:t>
            </a:r>
            <a:endParaRPr lang="en-US" sz="1800"/>
          </a:p>
          <a:p>
            <a:pPr marL="457200" lvl="1" indent="0">
              <a:buNone/>
            </a:pPr>
            <a:endParaRPr lang="en-US" sz="1800"/>
          </a:p>
          <a:p>
            <a:pPr lvl="1"/>
            <a:r>
              <a:rPr lang="en-US" sz="1800"/>
              <a:t>Check status of requests </a:t>
            </a:r>
          </a:p>
          <a:p>
            <a:pPr lvl="2"/>
            <a:r>
              <a:rPr lang="en-US" sz="1800"/>
              <a:t>View My Requests</a:t>
            </a:r>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836" y="1704975"/>
            <a:ext cx="61626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a:extLst>
              <a:ext uri="{FF2B5EF4-FFF2-40B4-BE49-F238E27FC236}">
                <a16:creationId xmlns:a16="http://schemas.microsoft.com/office/drawing/2014/main" id="{20B4B9F0-6B78-4622-970F-22FCA6A688EF}"/>
              </a:ext>
            </a:extLst>
          </p:cNvPr>
          <p:cNvCxnSpPr>
            <a:cxnSpLocks/>
          </p:cNvCxnSpPr>
          <p:nvPr/>
        </p:nvCxnSpPr>
        <p:spPr>
          <a:xfrm flipH="1" flipV="1">
            <a:off x="3857697" y="2123822"/>
            <a:ext cx="90053" cy="2053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423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007084-C773-4527-A434-B0247951368B}"/>
              </a:ext>
            </a:extLst>
          </p:cNvPr>
          <p:cNvSpPr>
            <a:spLocks noGrp="1"/>
          </p:cNvSpPr>
          <p:nvPr>
            <p:ph type="body" sz="quarter" idx="10"/>
          </p:nvPr>
        </p:nvSpPr>
        <p:spPr/>
        <p:txBody>
          <a:bodyPr/>
          <a:lstStyle/>
          <a:p>
            <a:r>
              <a:rPr lang="en-AU" sz="3200"/>
              <a:t>Help &amp; Support</a:t>
            </a:r>
          </a:p>
        </p:txBody>
      </p:sp>
    </p:spTree>
    <p:extLst>
      <p:ext uri="{BB962C8B-B14F-4D97-AF65-F5344CB8AC3E}">
        <p14:creationId xmlns:p14="http://schemas.microsoft.com/office/powerpoint/2010/main" val="4186937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44DA-5F7B-4D03-AFC2-D4A1C5E251BE}"/>
              </a:ext>
            </a:extLst>
          </p:cNvPr>
          <p:cNvSpPr>
            <a:spLocks noGrp="1"/>
          </p:cNvSpPr>
          <p:nvPr>
            <p:ph type="title"/>
          </p:nvPr>
        </p:nvSpPr>
        <p:spPr/>
        <p:txBody>
          <a:bodyPr/>
          <a:lstStyle/>
          <a:p>
            <a:r>
              <a:rPr lang="en-AU"/>
              <a:t>How to get help &amp; training material</a:t>
            </a:r>
          </a:p>
        </p:txBody>
      </p:sp>
      <p:sp>
        <p:nvSpPr>
          <p:cNvPr id="3" name="Content Placeholder 2">
            <a:extLst>
              <a:ext uri="{FF2B5EF4-FFF2-40B4-BE49-F238E27FC236}">
                <a16:creationId xmlns:a16="http://schemas.microsoft.com/office/drawing/2014/main" id="{9001DA0F-2453-4A4D-B50D-9D3173F119C7}"/>
              </a:ext>
            </a:extLst>
          </p:cNvPr>
          <p:cNvSpPr>
            <a:spLocks noGrp="1"/>
          </p:cNvSpPr>
          <p:nvPr>
            <p:ph idx="1"/>
          </p:nvPr>
        </p:nvSpPr>
        <p:spPr>
          <a:xfrm>
            <a:off x="457200" y="1440000"/>
            <a:ext cx="8229600" cy="3486563"/>
          </a:xfrm>
        </p:spPr>
        <p:txBody>
          <a:bodyPr>
            <a:normAutofit fontScale="92500" lnSpcReduction="10000"/>
          </a:bodyPr>
          <a:lstStyle/>
          <a:p>
            <a:r>
              <a:rPr lang="en-AU" dirty="0"/>
              <a:t>Help</a:t>
            </a:r>
          </a:p>
          <a:p>
            <a:pPr lvl="1"/>
            <a:r>
              <a:rPr lang="en-AU" dirty="0"/>
              <a:t>Visit web iLab web sites for guides, FAQ’s and more</a:t>
            </a:r>
          </a:p>
          <a:p>
            <a:pPr lvl="1"/>
            <a:r>
              <a:rPr lang="en-AU" dirty="0"/>
              <a:t>Ask your facility staff</a:t>
            </a:r>
          </a:p>
          <a:p>
            <a:pPr lvl="1"/>
            <a:r>
              <a:rPr lang="en-AU" dirty="0"/>
              <a:t>Request labs, accounts etc to be created from </a:t>
            </a:r>
            <a:r>
              <a:rPr lang="en-AU" b="1" i="1" dirty="0"/>
              <a:t>Dorlene Bradshaw</a:t>
            </a:r>
          </a:p>
          <a:p>
            <a:pPr lvl="1"/>
            <a:r>
              <a:rPr lang="en-AU" dirty="0"/>
              <a:t>Click on the Help button in iLab – </a:t>
            </a:r>
            <a:r>
              <a:rPr lang="en-AU" i="1" u="sng" dirty="0"/>
              <a:t>Don’t submit tickets</a:t>
            </a:r>
            <a:r>
              <a:rPr lang="en-AU" dirty="0"/>
              <a:t>.</a:t>
            </a:r>
          </a:p>
          <a:p>
            <a:pPr lvl="1"/>
            <a:endParaRPr lang="en-AU" dirty="0"/>
          </a:p>
          <a:p>
            <a:r>
              <a:rPr lang="en-AU" dirty="0"/>
              <a:t>Training</a:t>
            </a:r>
          </a:p>
          <a:p>
            <a:pPr lvl="1"/>
            <a:r>
              <a:rPr lang="en-AU" dirty="0"/>
              <a:t>Visit iLab web sites</a:t>
            </a:r>
          </a:p>
          <a:p>
            <a:pPr lvl="1"/>
            <a:r>
              <a:rPr lang="en-AU" dirty="0"/>
              <a:t>Ask GRIDD staff for training</a:t>
            </a:r>
          </a:p>
          <a:p>
            <a:pPr lvl="1"/>
            <a:endParaRPr lang="en-AU" dirty="0"/>
          </a:p>
          <a:p>
            <a:pPr lvl="1"/>
            <a:endParaRPr lang="en-AU" dirty="0"/>
          </a:p>
        </p:txBody>
      </p:sp>
    </p:spTree>
    <p:extLst>
      <p:ext uri="{BB962C8B-B14F-4D97-AF65-F5344CB8AC3E}">
        <p14:creationId xmlns:p14="http://schemas.microsoft.com/office/powerpoint/2010/main" val="206981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001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DE7C-7C17-42FE-A9AB-B45B4CA06157}"/>
              </a:ext>
            </a:extLst>
          </p:cNvPr>
          <p:cNvSpPr>
            <a:spLocks noGrp="1"/>
          </p:cNvSpPr>
          <p:nvPr>
            <p:ph type="title"/>
          </p:nvPr>
        </p:nvSpPr>
        <p:spPr>
          <a:xfrm>
            <a:off x="571500" y="602493"/>
            <a:ext cx="3985902" cy="994173"/>
          </a:xfrm>
        </p:spPr>
        <p:txBody>
          <a:bodyPr vert="horz" lIns="91440" tIns="45720" rIns="91440" bIns="45720" rtlCol="0" anchor="ctr">
            <a:normAutofit/>
          </a:bodyPr>
          <a:lstStyle/>
          <a:p>
            <a:pPr defTabSz="914400">
              <a:lnSpc>
                <a:spcPct val="90000"/>
              </a:lnSpc>
            </a:pPr>
            <a:r>
              <a:rPr lang="en-US" sz="3700" kern="1200">
                <a:solidFill>
                  <a:schemeClr val="tx1"/>
                </a:solidFill>
                <a:latin typeface="+mj-lt"/>
                <a:ea typeface="+mj-ea"/>
                <a:cs typeface="+mj-cs"/>
              </a:rPr>
              <a:t>Key terms - entities</a:t>
            </a:r>
          </a:p>
        </p:txBody>
      </p:sp>
      <p:sp>
        <p:nvSpPr>
          <p:cNvPr id="4" name="Text Placeholder 3">
            <a:extLst>
              <a:ext uri="{FF2B5EF4-FFF2-40B4-BE49-F238E27FC236}">
                <a16:creationId xmlns:a16="http://schemas.microsoft.com/office/drawing/2014/main" id="{40C2F019-4DA8-47F1-8C9A-4B841B46D156}"/>
              </a:ext>
            </a:extLst>
          </p:cNvPr>
          <p:cNvSpPr>
            <a:spLocks noGrp="1"/>
          </p:cNvSpPr>
          <p:nvPr>
            <p:ph type="body" sz="quarter" idx="11"/>
          </p:nvPr>
        </p:nvSpPr>
        <p:spPr>
          <a:xfrm>
            <a:off x="571500" y="1455576"/>
            <a:ext cx="4365585" cy="3194148"/>
          </a:xfrm>
        </p:spPr>
        <p:txBody>
          <a:bodyPr vert="horz" lIns="91440" tIns="45720" rIns="91440" bIns="45720" rtlCol="0" anchor="t">
            <a:normAutofit fontScale="92500" lnSpcReduction="20000"/>
          </a:bodyPr>
          <a:lstStyle/>
          <a:p>
            <a:pPr indent="-228600" defTabSz="914400">
              <a:lnSpc>
                <a:spcPct val="90000"/>
              </a:lnSpc>
              <a:spcAft>
                <a:spcPts val="600"/>
              </a:spcAft>
              <a:buFont typeface="Arial" panose="020B0604020202020204" pitchFamily="34" charset="0"/>
              <a:buChar char="•"/>
            </a:pPr>
            <a:r>
              <a:rPr lang="en-US" sz="1400" b="1" dirty="0">
                <a:latin typeface="+mn-lt"/>
              </a:rPr>
              <a:t>Institution:</a:t>
            </a:r>
            <a:r>
              <a:rPr lang="en-US" sz="1400" dirty="0">
                <a:latin typeface="+mn-lt"/>
              </a:rPr>
              <a:t> the overall organisation </a:t>
            </a:r>
            <a:r>
              <a:rPr lang="en-US" sz="1400" dirty="0" err="1">
                <a:latin typeface="+mn-lt"/>
              </a:rPr>
              <a:t>ie</a:t>
            </a:r>
            <a:r>
              <a:rPr lang="en-US" sz="1400" dirty="0">
                <a:latin typeface="+mn-lt"/>
              </a:rPr>
              <a:t> Griffith University. </a:t>
            </a:r>
          </a:p>
          <a:p>
            <a:pPr indent="-228600" defTabSz="914400">
              <a:lnSpc>
                <a:spcPct val="90000"/>
              </a:lnSpc>
              <a:spcAft>
                <a:spcPts val="600"/>
              </a:spcAft>
              <a:buFont typeface="Arial" panose="020B0604020202020204" pitchFamily="34" charset="0"/>
              <a:buChar char="•"/>
            </a:pPr>
            <a:endParaRPr lang="en-US" sz="1400"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Core Facility:</a:t>
            </a:r>
            <a:r>
              <a:rPr lang="en-US" sz="1400" dirty="0">
                <a:latin typeface="+mn-lt"/>
              </a:rPr>
              <a:t> an entity that offers services or access to resources in the university. In iLab, each Facility (Core, for short) has an online store-front that customers can use to identify the offerings available and directly order products/services. </a:t>
            </a:r>
            <a:br>
              <a:rPr lang="en-US" sz="1400" dirty="0">
                <a:latin typeface="+mn-lt"/>
              </a:rPr>
            </a:br>
            <a:endParaRPr lang="en-US" sz="1400"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Lab/Group</a:t>
            </a:r>
            <a:r>
              <a:rPr lang="en-US" sz="1400" dirty="0">
                <a:latin typeface="+mn-lt"/>
              </a:rPr>
              <a:t>: A group of users, supervised/managed by a Principal Investigator(PI) and/or Lab/Group Managers. In iLab, Labs/Groups are typically used as the primary way to organize access to Funds and manage financial approvals for purchases at Core Facilities. </a:t>
            </a:r>
            <a:br>
              <a:rPr lang="en-US" sz="1400" dirty="0">
                <a:latin typeface="+mn-lt"/>
              </a:rPr>
            </a:br>
            <a:endParaRPr lang="en-US" sz="1400"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Centre: </a:t>
            </a:r>
            <a:r>
              <a:rPr lang="en-US" sz="1400" dirty="0">
                <a:latin typeface="+mn-lt"/>
              </a:rPr>
              <a:t>A group of labs used to manage subscriptions to GRIDD. If a lab is added to a subscription centre then pricing will be set to zero for all work covered by the subscription.</a:t>
            </a:r>
            <a:endParaRPr lang="en-US" sz="1400" dirty="0">
              <a:latin typeface="+mn-lt"/>
              <a:cs typeface="Calibri"/>
            </a:endParaRP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1"/>
            <a:ext cx="4081395" cy="424120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descr="HighlightsImage">
            <a:extLst>
              <a:ext uri="{FF2B5EF4-FFF2-40B4-BE49-F238E27FC236}">
                <a16:creationId xmlns:a16="http://schemas.microsoft.com/office/drawing/2014/main" id="{8F8892E6-44AF-4151-BC6D-44C120F4A244}"/>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7882" r="7882"/>
          <a:stretch>
            <a:fillRect/>
          </a:stretch>
        </p:blipFill>
        <p:spPr bwMode="auto">
          <a:xfrm>
            <a:off x="5913042" y="955283"/>
            <a:ext cx="2847593" cy="190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23505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6CDF6-D77E-46B6-95B3-809BED72C487}"/>
              </a:ext>
            </a:extLst>
          </p:cNvPr>
          <p:cNvSpPr>
            <a:spLocks noGrp="1"/>
          </p:cNvSpPr>
          <p:nvPr>
            <p:ph type="body" sz="quarter" idx="10"/>
          </p:nvPr>
        </p:nvSpPr>
        <p:spPr>
          <a:xfrm>
            <a:off x="601743" y="1446277"/>
            <a:ext cx="7856537" cy="1431394"/>
          </a:xfrm>
        </p:spPr>
        <p:txBody>
          <a:bodyPr/>
          <a:lstStyle/>
          <a:p>
            <a:r>
              <a:rPr lang="en-AU" dirty="0" err="1"/>
              <a:t>Reseacher</a:t>
            </a:r>
            <a:r>
              <a:rPr lang="en-AU" dirty="0"/>
              <a:t> Leader/Principle Investigator</a:t>
            </a:r>
            <a:br>
              <a:rPr lang="en-AU" dirty="0"/>
            </a:br>
            <a:br>
              <a:rPr lang="en-AU" dirty="0"/>
            </a:br>
            <a:r>
              <a:rPr lang="en-AU" dirty="0"/>
              <a:t>Part 1 - Managing your group (Lab)</a:t>
            </a:r>
            <a:endParaRPr lang="en-AU" i="1" dirty="0"/>
          </a:p>
        </p:txBody>
      </p:sp>
    </p:spTree>
    <p:extLst>
      <p:ext uri="{BB962C8B-B14F-4D97-AF65-F5344CB8AC3E}">
        <p14:creationId xmlns:p14="http://schemas.microsoft.com/office/powerpoint/2010/main" val="1849367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EC48-E2F2-4130-8C1B-3AFCF3888EF6}"/>
              </a:ext>
            </a:extLst>
          </p:cNvPr>
          <p:cNvSpPr>
            <a:spLocks noGrp="1"/>
          </p:cNvSpPr>
          <p:nvPr>
            <p:ph type="title"/>
          </p:nvPr>
        </p:nvSpPr>
        <p:spPr>
          <a:xfrm>
            <a:off x="342900" y="182400"/>
            <a:ext cx="8229600" cy="509931"/>
          </a:xfrm>
        </p:spPr>
        <p:txBody>
          <a:bodyPr>
            <a:normAutofit fontScale="90000"/>
          </a:bodyPr>
          <a:lstStyle/>
          <a:p>
            <a:r>
              <a:rPr lang="en-AU"/>
              <a:t>Managing your lab</a:t>
            </a:r>
            <a:br>
              <a:rPr lang="en-AU"/>
            </a:br>
            <a:br>
              <a:rPr lang="en-AU"/>
            </a:br>
            <a:endParaRPr lang="en-AU"/>
          </a:p>
        </p:txBody>
      </p:sp>
      <p:sp>
        <p:nvSpPr>
          <p:cNvPr id="3" name="Rectangle 2">
            <a:extLst>
              <a:ext uri="{FF2B5EF4-FFF2-40B4-BE49-F238E27FC236}">
                <a16:creationId xmlns:a16="http://schemas.microsoft.com/office/drawing/2014/main" id="{367E8DED-5C81-4E0E-8DE6-19F565A214E3}"/>
              </a:ext>
            </a:extLst>
          </p:cNvPr>
          <p:cNvSpPr/>
          <p:nvPr/>
        </p:nvSpPr>
        <p:spPr>
          <a:xfrm>
            <a:off x="342900" y="881743"/>
            <a:ext cx="8500654" cy="5078313"/>
          </a:xfrm>
          <a:prstGeom prst="rect">
            <a:avLst/>
          </a:prstGeom>
        </p:spPr>
        <p:txBody>
          <a:bodyPr wrap="square">
            <a:spAutoFit/>
          </a:bodyPr>
          <a:lstStyle/>
          <a:p>
            <a:r>
              <a:rPr lang="en-AU" dirty="0">
                <a:solidFill>
                  <a:srgbClr val="333333"/>
                </a:solidFill>
                <a:latin typeface="Helvetica Neue"/>
              </a:rPr>
              <a:t>In this section we will be looking at how you can manage your lab and set rules for spending money in iLab. </a:t>
            </a:r>
            <a:br>
              <a:rPr lang="en-AU" dirty="0">
                <a:solidFill>
                  <a:srgbClr val="333333"/>
                </a:solidFill>
                <a:latin typeface="Helvetica Neue"/>
              </a:rPr>
            </a:br>
            <a:br>
              <a:rPr lang="en-AU" dirty="0">
                <a:solidFill>
                  <a:srgbClr val="333333"/>
                </a:solidFill>
                <a:latin typeface="Helvetica Neue"/>
              </a:rPr>
            </a:br>
            <a:r>
              <a:rPr lang="en-AU" i="1" dirty="0">
                <a:solidFill>
                  <a:srgbClr val="FF0000"/>
                </a:solidFill>
                <a:latin typeface="Helvetica Neue"/>
              </a:rPr>
              <a:t>This section will be hands on so be ready to use your computer!</a:t>
            </a:r>
          </a:p>
          <a:p>
            <a:endParaRPr lang="en-AU" dirty="0">
              <a:solidFill>
                <a:srgbClr val="333333"/>
              </a:solidFill>
              <a:latin typeface="Helvetica Neue"/>
            </a:endParaRPr>
          </a:p>
          <a:p>
            <a:r>
              <a:rPr lang="en-AU" dirty="0">
                <a:solidFill>
                  <a:srgbClr val="333333"/>
                </a:solidFill>
                <a:latin typeface="Helvetica Neue"/>
              </a:rPr>
              <a:t>Topics:</a:t>
            </a:r>
            <a:br>
              <a:rPr lang="en-AU" dirty="0">
                <a:solidFill>
                  <a:srgbClr val="333333"/>
                </a:solidFill>
                <a:latin typeface="Helvetica Neue"/>
              </a:rPr>
            </a:b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Roles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Membership</a:t>
            </a:r>
          </a:p>
          <a:p>
            <a:pPr marL="742950" lvl="1"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Spending rules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endParaRPr lang="en-AU" dirty="0">
              <a:solidFill>
                <a:srgbClr val="333333"/>
              </a:solidFill>
              <a:latin typeface="Helvetica Neue"/>
            </a:endParaRPr>
          </a:p>
          <a:p>
            <a:endParaRPr lang="en-AU" dirty="0">
              <a:solidFill>
                <a:srgbClr val="333333"/>
              </a:solidFill>
              <a:latin typeface="Helvetica Neue"/>
            </a:endParaRPr>
          </a:p>
          <a:p>
            <a:endParaRPr lang="en-AU" dirty="0">
              <a:solidFill>
                <a:srgbClr val="333333"/>
              </a:solidFill>
              <a:latin typeface="Helvetica Neue"/>
            </a:endParaRPr>
          </a:p>
          <a:p>
            <a:endParaRPr lang="en-AU" dirty="0">
              <a:solidFill>
                <a:srgbClr val="333333"/>
              </a:solidFill>
              <a:latin typeface="Helvetica Neue"/>
            </a:endParaRPr>
          </a:p>
          <a:p>
            <a:endParaRPr lang="en-AU" dirty="0"/>
          </a:p>
        </p:txBody>
      </p:sp>
      <p:pic>
        <p:nvPicPr>
          <p:cNvPr id="5" name="Picture 4" descr="A picture containing toothbrush, maraca, plastic&#10;&#10;Description automatically generated">
            <a:extLst>
              <a:ext uri="{FF2B5EF4-FFF2-40B4-BE49-F238E27FC236}">
                <a16:creationId xmlns:a16="http://schemas.microsoft.com/office/drawing/2014/main" id="{992B2A65-554C-4590-855E-E29C9B7EDF6A}"/>
              </a:ext>
            </a:extLst>
          </p:cNvPr>
          <p:cNvPicPr>
            <a:picLocks noChangeAspect="1"/>
          </p:cNvPicPr>
          <p:nvPr/>
        </p:nvPicPr>
        <p:blipFill>
          <a:blip r:embed="rId3"/>
          <a:stretch>
            <a:fillRect/>
          </a:stretch>
        </p:blipFill>
        <p:spPr>
          <a:xfrm>
            <a:off x="5296436" y="2857500"/>
            <a:ext cx="3847563" cy="1517650"/>
          </a:xfrm>
          <a:prstGeom prst="rect">
            <a:avLst/>
          </a:prstGeom>
        </p:spPr>
      </p:pic>
    </p:spTree>
    <p:extLst>
      <p:ext uri="{BB962C8B-B14F-4D97-AF65-F5344CB8AC3E}">
        <p14:creationId xmlns:p14="http://schemas.microsoft.com/office/powerpoint/2010/main" val="438290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B40C1-8B5E-4F0D-9C2C-FF448284B02D}"/>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Exercise</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Carter Researcher</a:t>
            </a:r>
            <a:endParaRPr lang="en-US" dirty="0">
              <a:ea typeface="+mj-ea"/>
              <a:cs typeface="+mj-cs"/>
            </a:endParaRPr>
          </a:p>
        </p:txBody>
      </p:sp>
      <p:sp>
        <p:nvSpPr>
          <p:cNvPr id="10" name="Content Placeholder 2">
            <a:extLst>
              <a:ext uri="{FF2B5EF4-FFF2-40B4-BE49-F238E27FC236}">
                <a16:creationId xmlns:a16="http://schemas.microsoft.com/office/drawing/2014/main" id="{79384327-6B06-4BCF-92B1-5B8B9E497EA9}"/>
              </a:ext>
            </a:extLst>
          </p:cNvPr>
          <p:cNvSpPr txBox="1">
            <a:spLocks/>
          </p:cNvSpPr>
          <p:nvPr/>
        </p:nvSpPr>
        <p:spPr>
          <a:xfrm>
            <a:off x="3099164" y="383212"/>
            <a:ext cx="5643620" cy="4403392"/>
          </a:xfrm>
          <a:prstGeom prst="rect">
            <a:avLst/>
          </a:prstGeom>
        </p:spPr>
        <p:txBody>
          <a:bodyPr vert="horz" lIns="91440" tIns="45720" rIns="91440" bIns="45720" rtlCol="0" anchor="t">
            <a:normAutofit/>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defTabSz="914400">
              <a:lnSpc>
                <a:spcPct val="90000"/>
              </a:lnSpc>
              <a:spcAft>
                <a:spcPts val="600"/>
              </a:spcAft>
              <a:buNone/>
            </a:pPr>
            <a:endParaRPr lang="en-US" sz="3200" dirty="0">
              <a:latin typeface="+mn-lt"/>
            </a:endParaRPr>
          </a:p>
          <a:p>
            <a:pPr marL="114300" indent="0" defTabSz="914400">
              <a:lnSpc>
                <a:spcPct val="90000"/>
              </a:lnSpc>
              <a:spcAft>
                <a:spcPts val="600"/>
              </a:spcAft>
              <a:buNone/>
            </a:pPr>
            <a:r>
              <a:rPr lang="en-US" sz="3200" dirty="0">
                <a:latin typeface="+mn-lt"/>
                <a:cs typeface="Calibri"/>
              </a:rPr>
              <a:t>Log into iLab using Carter Researcher</a:t>
            </a:r>
            <a:endParaRPr lang="en-US" dirty="0"/>
          </a:p>
          <a:p>
            <a:pPr marL="114300" indent="0" defTabSz="914400">
              <a:lnSpc>
                <a:spcPct val="90000"/>
              </a:lnSpc>
              <a:spcAft>
                <a:spcPts val="600"/>
              </a:spcAft>
              <a:buNone/>
            </a:pPr>
            <a:endParaRPr lang="en-US" sz="3200" dirty="0">
              <a:latin typeface="+mn-lt"/>
              <a:cs typeface="Calibri"/>
            </a:endParaRPr>
          </a:p>
          <a:p>
            <a:pPr indent="-228600" defTabSz="914400">
              <a:lnSpc>
                <a:spcPct val="90000"/>
              </a:lnSpc>
              <a:spcAft>
                <a:spcPts val="600"/>
              </a:spcAft>
              <a:buFont typeface="Arial" panose="020B0604020202020204" pitchFamily="34" charset="0"/>
              <a:buChar char="•"/>
            </a:pPr>
            <a:endParaRPr lang="en-US" sz="1400" dirty="0">
              <a:latin typeface="+mn-lt"/>
              <a:cs typeface="Calibri"/>
            </a:endParaRPr>
          </a:p>
        </p:txBody>
      </p:sp>
    </p:spTree>
    <p:extLst>
      <p:ext uri="{BB962C8B-B14F-4D97-AF65-F5344CB8AC3E}">
        <p14:creationId xmlns:p14="http://schemas.microsoft.com/office/powerpoint/2010/main" val="2924377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FF23-8E70-4DD2-B334-1648F0D9D3AF}"/>
              </a:ext>
            </a:extLst>
          </p:cNvPr>
          <p:cNvSpPr>
            <a:spLocks noGrp="1"/>
          </p:cNvSpPr>
          <p:nvPr>
            <p:ph type="title"/>
          </p:nvPr>
        </p:nvSpPr>
        <p:spPr>
          <a:xfrm>
            <a:off x="457200" y="240369"/>
            <a:ext cx="8229600" cy="551631"/>
          </a:xfrm>
        </p:spPr>
        <p:txBody>
          <a:bodyPr/>
          <a:lstStyle/>
          <a:p>
            <a:r>
              <a:rPr lang="en-AU" dirty="0"/>
              <a:t>The account for today’s training</a:t>
            </a:r>
          </a:p>
        </p:txBody>
      </p:sp>
      <p:sp>
        <p:nvSpPr>
          <p:cNvPr id="6" name="Content Placeholder 5">
            <a:extLst>
              <a:ext uri="{FF2B5EF4-FFF2-40B4-BE49-F238E27FC236}">
                <a16:creationId xmlns:a16="http://schemas.microsoft.com/office/drawing/2014/main" id="{CF1095DD-C5F0-4894-BDEA-E7A2F550F23C}"/>
              </a:ext>
            </a:extLst>
          </p:cNvPr>
          <p:cNvSpPr>
            <a:spLocks noGrp="1"/>
          </p:cNvSpPr>
          <p:nvPr>
            <p:ph idx="1"/>
          </p:nvPr>
        </p:nvSpPr>
        <p:spPr>
          <a:xfrm>
            <a:off x="457200" y="1440000"/>
            <a:ext cx="5721927" cy="3031203"/>
          </a:xfrm>
        </p:spPr>
        <p:txBody>
          <a:bodyPr/>
          <a:lstStyle/>
          <a:p>
            <a:r>
              <a:rPr lang="en-AU" dirty="0"/>
              <a:t>Today we will be using the following account for our exercises:</a:t>
            </a:r>
          </a:p>
          <a:p>
            <a:endParaRPr lang="en-AU" dirty="0"/>
          </a:p>
          <a:p>
            <a:pPr lvl="1"/>
            <a:r>
              <a:rPr lang="en-AU" dirty="0"/>
              <a:t>Carter Researcher</a:t>
            </a:r>
          </a:p>
          <a:p>
            <a:pPr lvl="1"/>
            <a:r>
              <a:rPr lang="en-AU" dirty="0"/>
              <a:t>Login: </a:t>
            </a:r>
            <a:r>
              <a:rPr lang="en-AU" dirty="0">
                <a:hlinkClick r:id="rId3"/>
              </a:rPr>
              <a:t>carter.researcher@ilabx.com</a:t>
            </a:r>
            <a:endParaRPr lang="en-AU" dirty="0"/>
          </a:p>
          <a:p>
            <a:pPr lvl="1"/>
            <a:r>
              <a:rPr lang="en-AU" dirty="0"/>
              <a:t>PW: Test1234!</a:t>
            </a:r>
          </a:p>
          <a:p>
            <a:endParaRPr lang="en-AU" dirty="0"/>
          </a:p>
        </p:txBody>
      </p:sp>
    </p:spTree>
    <p:extLst>
      <p:ext uri="{BB962C8B-B14F-4D97-AF65-F5344CB8AC3E}">
        <p14:creationId xmlns:p14="http://schemas.microsoft.com/office/powerpoint/2010/main" val="2098463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370791D-D12B-4764-AA2D-05216E361B7D}"/>
              </a:ext>
            </a:extLst>
          </p:cNvPr>
          <p:cNvPicPr>
            <a:picLocks noChangeAspect="1"/>
          </p:cNvPicPr>
          <p:nvPr/>
        </p:nvPicPr>
        <p:blipFill>
          <a:blip r:embed="rId3"/>
          <a:stretch>
            <a:fillRect/>
          </a:stretch>
        </p:blipFill>
        <p:spPr>
          <a:xfrm>
            <a:off x="532948" y="1248547"/>
            <a:ext cx="5404176" cy="2434260"/>
          </a:xfrm>
          <a:custGeom>
            <a:avLst/>
            <a:gdLst>
              <a:gd name="connsiteX0" fmla="*/ 0 w 5404176"/>
              <a:gd name="connsiteY0" fmla="*/ 0 h 2434260"/>
              <a:gd name="connsiteX1" fmla="*/ 5404176 w 5404176"/>
              <a:gd name="connsiteY1" fmla="*/ 0 h 2434260"/>
              <a:gd name="connsiteX2" fmla="*/ 5404176 w 5404176"/>
              <a:gd name="connsiteY2" fmla="*/ 2434260 h 2434260"/>
              <a:gd name="connsiteX3" fmla="*/ 0 w 5404176"/>
              <a:gd name="connsiteY3" fmla="*/ 2434260 h 2434260"/>
              <a:gd name="connsiteX4" fmla="*/ 0 w 5404176"/>
              <a:gd name="connsiteY4" fmla="*/ 0 h 243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4176" h="2434260" fill="none" extrusionOk="0">
                <a:moveTo>
                  <a:pt x="0" y="0"/>
                </a:moveTo>
                <a:cubicBezTo>
                  <a:pt x="548274" y="-49533"/>
                  <a:pt x="4023263" y="-14809"/>
                  <a:pt x="5404176" y="0"/>
                </a:cubicBezTo>
                <a:cubicBezTo>
                  <a:pt x="5491815" y="451009"/>
                  <a:pt x="5331497" y="1846152"/>
                  <a:pt x="5404176" y="2434260"/>
                </a:cubicBezTo>
                <a:cubicBezTo>
                  <a:pt x="4439395" y="2386029"/>
                  <a:pt x="771137" y="2518715"/>
                  <a:pt x="0" y="2434260"/>
                </a:cubicBezTo>
                <a:cubicBezTo>
                  <a:pt x="-38581" y="1653346"/>
                  <a:pt x="63341" y="865500"/>
                  <a:pt x="0" y="0"/>
                </a:cubicBezTo>
                <a:close/>
              </a:path>
              <a:path w="5404176" h="2434260" stroke="0" extrusionOk="0">
                <a:moveTo>
                  <a:pt x="0" y="0"/>
                </a:moveTo>
                <a:cubicBezTo>
                  <a:pt x="1494355" y="118645"/>
                  <a:pt x="2988037" y="116012"/>
                  <a:pt x="5404176" y="0"/>
                </a:cubicBezTo>
                <a:cubicBezTo>
                  <a:pt x="5271294" y="1112643"/>
                  <a:pt x="5489127" y="1512338"/>
                  <a:pt x="5404176" y="2434260"/>
                </a:cubicBezTo>
                <a:cubicBezTo>
                  <a:pt x="4507310" y="2568860"/>
                  <a:pt x="1565765" y="2277064"/>
                  <a:pt x="0" y="2434260"/>
                </a:cubicBezTo>
                <a:cubicBezTo>
                  <a:pt x="-20187" y="1749003"/>
                  <a:pt x="-152480" y="1089835"/>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
        <p:nvSpPr>
          <p:cNvPr id="16" name="TextBox 15">
            <a:extLst>
              <a:ext uri="{FF2B5EF4-FFF2-40B4-BE49-F238E27FC236}">
                <a16:creationId xmlns:a16="http://schemas.microsoft.com/office/drawing/2014/main" id="{FB430D07-5B9F-458C-BEA4-41DF795094F2}"/>
              </a:ext>
            </a:extLst>
          </p:cNvPr>
          <p:cNvSpPr txBox="1"/>
          <p:nvPr/>
        </p:nvSpPr>
        <p:spPr>
          <a:xfrm>
            <a:off x="1946564" y="223888"/>
            <a:ext cx="6712528" cy="830997"/>
          </a:xfrm>
          <a:prstGeom prst="rect">
            <a:avLst/>
          </a:prstGeom>
          <a:noFill/>
        </p:spPr>
        <p:txBody>
          <a:bodyPr wrap="square">
            <a:spAutoFit/>
          </a:bodyPr>
          <a:lstStyle/>
          <a:p>
            <a:r>
              <a:rPr lang="en-AU" sz="2400" dirty="0">
                <a:hlinkClick r:id="rId4"/>
              </a:rPr>
              <a:t>https://griffith.corefacilities.org/sc/4272/griffith-institute-for-drug-discovery-gridd</a:t>
            </a:r>
            <a:r>
              <a:rPr lang="en-AU" sz="2400" dirty="0"/>
              <a:t> </a:t>
            </a:r>
          </a:p>
        </p:txBody>
      </p:sp>
      <p:pic>
        <p:nvPicPr>
          <p:cNvPr id="17" name="Picture 16">
            <a:extLst>
              <a:ext uri="{FF2B5EF4-FFF2-40B4-BE49-F238E27FC236}">
                <a16:creationId xmlns:a16="http://schemas.microsoft.com/office/drawing/2014/main" id="{9C724BD3-D7DC-4640-BE2E-6E7D497A73A0}"/>
              </a:ext>
            </a:extLst>
          </p:cNvPr>
          <p:cNvPicPr>
            <a:picLocks noChangeAspect="1"/>
          </p:cNvPicPr>
          <p:nvPr/>
        </p:nvPicPr>
        <p:blipFill>
          <a:blip r:embed="rId5"/>
          <a:stretch>
            <a:fillRect/>
          </a:stretch>
        </p:blipFill>
        <p:spPr>
          <a:xfrm>
            <a:off x="5353542" y="2071255"/>
            <a:ext cx="3305550" cy="2696633"/>
          </a:xfrm>
          <a:custGeom>
            <a:avLst/>
            <a:gdLst>
              <a:gd name="connsiteX0" fmla="*/ 0 w 3305550"/>
              <a:gd name="connsiteY0" fmla="*/ 0 h 2696633"/>
              <a:gd name="connsiteX1" fmla="*/ 3305550 w 3305550"/>
              <a:gd name="connsiteY1" fmla="*/ 0 h 2696633"/>
              <a:gd name="connsiteX2" fmla="*/ 3305550 w 3305550"/>
              <a:gd name="connsiteY2" fmla="*/ 2696633 h 2696633"/>
              <a:gd name="connsiteX3" fmla="*/ 0 w 3305550"/>
              <a:gd name="connsiteY3" fmla="*/ 2696633 h 2696633"/>
              <a:gd name="connsiteX4" fmla="*/ 0 w 3305550"/>
              <a:gd name="connsiteY4" fmla="*/ 0 h 269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550" h="2696633" fill="none" extrusionOk="0">
                <a:moveTo>
                  <a:pt x="0" y="0"/>
                </a:moveTo>
                <a:cubicBezTo>
                  <a:pt x="816664" y="-49533"/>
                  <a:pt x="2973700" y="-14809"/>
                  <a:pt x="3305550" y="0"/>
                </a:cubicBezTo>
                <a:cubicBezTo>
                  <a:pt x="3393189" y="1342670"/>
                  <a:pt x="3232871" y="2194215"/>
                  <a:pt x="3305550" y="2696633"/>
                </a:cubicBezTo>
                <a:cubicBezTo>
                  <a:pt x="2119029" y="2648402"/>
                  <a:pt x="398124" y="2781088"/>
                  <a:pt x="0" y="2696633"/>
                </a:cubicBezTo>
                <a:cubicBezTo>
                  <a:pt x="-38581" y="2121911"/>
                  <a:pt x="63341" y="393723"/>
                  <a:pt x="0" y="0"/>
                </a:cubicBezTo>
                <a:close/>
              </a:path>
              <a:path w="3305550" h="2696633" stroke="0" extrusionOk="0">
                <a:moveTo>
                  <a:pt x="0" y="0"/>
                </a:moveTo>
                <a:cubicBezTo>
                  <a:pt x="1209320" y="118645"/>
                  <a:pt x="2278884" y="116012"/>
                  <a:pt x="3305550" y="0"/>
                </a:cubicBezTo>
                <a:cubicBezTo>
                  <a:pt x="3172668" y="709988"/>
                  <a:pt x="3390501" y="1844848"/>
                  <a:pt x="3305550" y="2696633"/>
                </a:cubicBezTo>
                <a:cubicBezTo>
                  <a:pt x="1895846" y="2831233"/>
                  <a:pt x="833661" y="2539437"/>
                  <a:pt x="0" y="2696633"/>
                </a:cubicBezTo>
                <a:cubicBezTo>
                  <a:pt x="-20187" y="1354055"/>
                  <a:pt x="-152480" y="1259800"/>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
        <p:nvSpPr>
          <p:cNvPr id="18" name="Title 1">
            <a:extLst>
              <a:ext uri="{FF2B5EF4-FFF2-40B4-BE49-F238E27FC236}">
                <a16:creationId xmlns:a16="http://schemas.microsoft.com/office/drawing/2014/main" id="{EA55F621-79B0-4F0E-9A60-0EC281AAC026}"/>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Quick tour</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Labs</a:t>
            </a:r>
            <a:endParaRPr lang="en-US" sz="2000" kern="1200" dirty="0">
              <a:solidFill>
                <a:srgbClr val="FFFFFF"/>
              </a:solidFill>
              <a:latin typeface="+mj-lt"/>
              <a:ea typeface="+mj-ea"/>
              <a:cs typeface="+mj-cs"/>
            </a:endParaRPr>
          </a:p>
        </p:txBody>
      </p:sp>
    </p:spTree>
    <p:extLst>
      <p:ext uri="{BB962C8B-B14F-4D97-AF65-F5344CB8AC3E}">
        <p14:creationId xmlns:p14="http://schemas.microsoft.com/office/powerpoint/2010/main" val="3608449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F308999-5122-4C21-9F33-38C9F0D97DEE}"/>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Quick tour</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Labs</a:t>
            </a:r>
            <a:endParaRPr lang="en-US" sz="2000" kern="1200" dirty="0">
              <a:solidFill>
                <a:srgbClr val="FFFFFF"/>
              </a:solidFill>
              <a:latin typeface="+mj-lt"/>
              <a:ea typeface="+mj-ea"/>
              <a:cs typeface="+mj-cs"/>
            </a:endParaRPr>
          </a:p>
        </p:txBody>
      </p:sp>
      <p:pic>
        <p:nvPicPr>
          <p:cNvPr id="9" name="Picture 8">
            <a:extLst>
              <a:ext uri="{FF2B5EF4-FFF2-40B4-BE49-F238E27FC236}">
                <a16:creationId xmlns:a16="http://schemas.microsoft.com/office/drawing/2014/main" id="{292C650A-85A4-43C9-B45D-FCADCE24F5EA}"/>
              </a:ext>
            </a:extLst>
          </p:cNvPr>
          <p:cNvPicPr>
            <a:picLocks noChangeAspect="1"/>
          </p:cNvPicPr>
          <p:nvPr/>
        </p:nvPicPr>
        <p:blipFill>
          <a:blip r:embed="rId3"/>
          <a:stretch>
            <a:fillRect/>
          </a:stretch>
        </p:blipFill>
        <p:spPr>
          <a:xfrm>
            <a:off x="2647958" y="154035"/>
            <a:ext cx="3164278" cy="4081992"/>
          </a:xfrm>
          <a:custGeom>
            <a:avLst/>
            <a:gdLst>
              <a:gd name="connsiteX0" fmla="*/ 0 w 3164278"/>
              <a:gd name="connsiteY0" fmla="*/ 0 h 4081992"/>
              <a:gd name="connsiteX1" fmla="*/ 3164278 w 3164278"/>
              <a:gd name="connsiteY1" fmla="*/ 0 h 4081992"/>
              <a:gd name="connsiteX2" fmla="*/ 3164278 w 3164278"/>
              <a:gd name="connsiteY2" fmla="*/ 4081992 h 4081992"/>
              <a:gd name="connsiteX3" fmla="*/ 0 w 3164278"/>
              <a:gd name="connsiteY3" fmla="*/ 4081992 h 4081992"/>
              <a:gd name="connsiteX4" fmla="*/ 0 w 3164278"/>
              <a:gd name="connsiteY4" fmla="*/ 0 h 408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278" h="4081992" fill="none" extrusionOk="0">
                <a:moveTo>
                  <a:pt x="0" y="0"/>
                </a:moveTo>
                <a:cubicBezTo>
                  <a:pt x="1380340" y="-33775"/>
                  <a:pt x="1732402" y="138873"/>
                  <a:pt x="3164278" y="0"/>
                </a:cubicBezTo>
                <a:cubicBezTo>
                  <a:pt x="3090507" y="623268"/>
                  <a:pt x="3008395" y="2405042"/>
                  <a:pt x="3164278" y="4081992"/>
                </a:cubicBezTo>
                <a:cubicBezTo>
                  <a:pt x="2185942" y="3944662"/>
                  <a:pt x="1507741" y="3944136"/>
                  <a:pt x="0" y="4081992"/>
                </a:cubicBezTo>
                <a:cubicBezTo>
                  <a:pt x="152408" y="2949169"/>
                  <a:pt x="73868" y="1570381"/>
                  <a:pt x="0" y="0"/>
                </a:cubicBezTo>
                <a:close/>
              </a:path>
              <a:path w="3164278" h="4081992" stroke="0" extrusionOk="0">
                <a:moveTo>
                  <a:pt x="0" y="0"/>
                </a:moveTo>
                <a:cubicBezTo>
                  <a:pt x="469591" y="-101487"/>
                  <a:pt x="1737971" y="-162162"/>
                  <a:pt x="3164278" y="0"/>
                </a:cubicBezTo>
                <a:cubicBezTo>
                  <a:pt x="3224991" y="1741859"/>
                  <a:pt x="3103206" y="2076278"/>
                  <a:pt x="3164278" y="4081992"/>
                </a:cubicBezTo>
                <a:cubicBezTo>
                  <a:pt x="1727872" y="4132057"/>
                  <a:pt x="1034860" y="3923543"/>
                  <a:pt x="0" y="4081992"/>
                </a:cubicBezTo>
                <a:cubicBezTo>
                  <a:pt x="-24452" y="3272755"/>
                  <a:pt x="-67663" y="668453"/>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pic>
      <p:pic>
        <p:nvPicPr>
          <p:cNvPr id="11" name="Picture 10">
            <a:extLst>
              <a:ext uri="{FF2B5EF4-FFF2-40B4-BE49-F238E27FC236}">
                <a16:creationId xmlns:a16="http://schemas.microsoft.com/office/drawing/2014/main" id="{5DD96B20-E782-4AAD-A2D0-8E689E1B761C}"/>
              </a:ext>
            </a:extLst>
          </p:cNvPr>
          <p:cNvPicPr>
            <a:picLocks noChangeAspect="1"/>
          </p:cNvPicPr>
          <p:nvPr/>
        </p:nvPicPr>
        <p:blipFill>
          <a:blip r:embed="rId4"/>
          <a:stretch>
            <a:fillRect/>
          </a:stretch>
        </p:blipFill>
        <p:spPr>
          <a:xfrm>
            <a:off x="5396346" y="2699821"/>
            <a:ext cx="3542099" cy="2289644"/>
          </a:xfrm>
          <a:custGeom>
            <a:avLst/>
            <a:gdLst>
              <a:gd name="connsiteX0" fmla="*/ 0 w 3542099"/>
              <a:gd name="connsiteY0" fmla="*/ 0 h 2289644"/>
              <a:gd name="connsiteX1" fmla="*/ 3542099 w 3542099"/>
              <a:gd name="connsiteY1" fmla="*/ 0 h 2289644"/>
              <a:gd name="connsiteX2" fmla="*/ 3542099 w 3542099"/>
              <a:gd name="connsiteY2" fmla="*/ 2289644 h 2289644"/>
              <a:gd name="connsiteX3" fmla="*/ 0 w 3542099"/>
              <a:gd name="connsiteY3" fmla="*/ 2289644 h 2289644"/>
              <a:gd name="connsiteX4" fmla="*/ 0 w 3542099"/>
              <a:gd name="connsiteY4" fmla="*/ 0 h 228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099" h="2289644" fill="none" extrusionOk="0">
                <a:moveTo>
                  <a:pt x="0" y="0"/>
                </a:moveTo>
                <a:cubicBezTo>
                  <a:pt x="1079281" y="-49533"/>
                  <a:pt x="2871496" y="-14809"/>
                  <a:pt x="3542099" y="0"/>
                </a:cubicBezTo>
                <a:cubicBezTo>
                  <a:pt x="3629738" y="675112"/>
                  <a:pt x="3469420" y="1883186"/>
                  <a:pt x="3542099" y="2289644"/>
                </a:cubicBezTo>
                <a:cubicBezTo>
                  <a:pt x="2493520" y="2241413"/>
                  <a:pt x="546902" y="2374099"/>
                  <a:pt x="0" y="2289644"/>
                </a:cubicBezTo>
                <a:cubicBezTo>
                  <a:pt x="-38581" y="1183489"/>
                  <a:pt x="63341" y="265652"/>
                  <a:pt x="0" y="0"/>
                </a:cubicBezTo>
                <a:close/>
              </a:path>
              <a:path w="3542099" h="2289644" stroke="0" extrusionOk="0">
                <a:moveTo>
                  <a:pt x="0" y="0"/>
                </a:moveTo>
                <a:cubicBezTo>
                  <a:pt x="890234" y="118645"/>
                  <a:pt x="2875491" y="116012"/>
                  <a:pt x="3542099" y="0"/>
                </a:cubicBezTo>
                <a:cubicBezTo>
                  <a:pt x="3409217" y="1038087"/>
                  <a:pt x="3627050" y="1998417"/>
                  <a:pt x="3542099" y="2289644"/>
                </a:cubicBezTo>
                <a:cubicBezTo>
                  <a:pt x="1898156" y="2424244"/>
                  <a:pt x="1560706" y="2132448"/>
                  <a:pt x="0" y="2289644"/>
                </a:cubicBezTo>
                <a:cubicBezTo>
                  <a:pt x="-20187" y="1528105"/>
                  <a:pt x="-152480" y="1021314"/>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
        <p:nvSpPr>
          <p:cNvPr id="12" name="Speech Bubble: Rectangle with Corners Rounded 11">
            <a:extLst>
              <a:ext uri="{FF2B5EF4-FFF2-40B4-BE49-F238E27FC236}">
                <a16:creationId xmlns:a16="http://schemas.microsoft.com/office/drawing/2014/main" id="{10F17C3E-78A2-453D-9C20-D5790F8AE8BD}"/>
              </a:ext>
            </a:extLst>
          </p:cNvPr>
          <p:cNvSpPr/>
          <p:nvPr/>
        </p:nvSpPr>
        <p:spPr>
          <a:xfrm>
            <a:off x="7282220" y="761999"/>
            <a:ext cx="1275731" cy="1039091"/>
          </a:xfrm>
          <a:prstGeom prst="wedgeRoundRectCallout">
            <a:avLst>
              <a:gd name="adj1" fmla="val -76075"/>
              <a:gd name="adj2" fmla="val 143167"/>
              <a:gd name="adj3" fmla="val 16667"/>
            </a:avLst>
          </a:prstGeom>
          <a:gradFill>
            <a:gsLst>
              <a:gs pos="0">
                <a:schemeClr val="bg1"/>
              </a:gs>
              <a:gs pos="0">
                <a:schemeClr val="bg1"/>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solidFill>
                  <a:srgbClr val="00B050"/>
                </a:solidFill>
              </a:rPr>
              <a:t>You should see this</a:t>
            </a:r>
          </a:p>
        </p:txBody>
      </p:sp>
    </p:spTree>
    <p:extLst>
      <p:ext uri="{BB962C8B-B14F-4D97-AF65-F5344CB8AC3E}">
        <p14:creationId xmlns:p14="http://schemas.microsoft.com/office/powerpoint/2010/main" val="1005666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435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F308999-5122-4C21-9F33-38C9F0D97DEE}"/>
              </a:ext>
            </a:extLst>
          </p:cNvPr>
          <p:cNvSpPr>
            <a:spLocks noGrp="1"/>
          </p:cNvSpPr>
          <p:nvPr>
            <p:ph type="title"/>
          </p:nvPr>
        </p:nvSpPr>
        <p:spPr>
          <a:xfrm>
            <a:off x="480060" y="1555772"/>
            <a:ext cx="2064265" cy="2031956"/>
          </a:xfrm>
          <a:prstGeom prst="ellipse">
            <a:avLst/>
          </a:prstGeom>
          <a:solidFill>
            <a:srgbClr val="C00000"/>
          </a:solidFill>
          <a:ln w="174625" cmpd="thinThick">
            <a:noFill/>
          </a:ln>
        </p:spPr>
        <p:txBody>
          <a:bodyPr vert="horz" lIns="91440" tIns="45720" rIns="91440" bIns="45720" rtlCol="0" anchor="ctr">
            <a:normAutofit/>
          </a:bodyPr>
          <a:lstStyle/>
          <a:p>
            <a:pPr algn="ctr" defTabSz="914400">
              <a:lnSpc>
                <a:spcPct val="90000"/>
              </a:lnSpc>
            </a:pPr>
            <a:r>
              <a:rPr lang="en-US" sz="2000" dirty="0">
                <a:solidFill>
                  <a:srgbClr val="FFFFFF"/>
                </a:solidFill>
                <a:latin typeface="+mj-lt"/>
                <a:ea typeface="+mj-ea"/>
                <a:cs typeface="+mj-cs"/>
              </a:rPr>
              <a:t>Quick tour</a:t>
            </a:r>
            <a:br>
              <a:rPr lang="en-US" sz="2000" dirty="0">
                <a:solidFill>
                  <a:srgbClr val="FFFFFF"/>
                </a:solidFill>
                <a:latin typeface="+mj-lt"/>
                <a:ea typeface="+mj-ea"/>
                <a:cs typeface="+mj-cs"/>
              </a:rPr>
            </a:br>
            <a:br>
              <a:rPr lang="en-US" sz="2000" dirty="0">
                <a:solidFill>
                  <a:srgbClr val="FFFFFF"/>
                </a:solidFill>
                <a:latin typeface="+mj-lt"/>
                <a:ea typeface="+mj-ea"/>
                <a:cs typeface="+mj-cs"/>
              </a:rPr>
            </a:br>
            <a:r>
              <a:rPr lang="en-US" sz="2000" dirty="0">
                <a:solidFill>
                  <a:srgbClr val="FFFFFF"/>
                </a:solidFill>
                <a:latin typeface="+mj-lt"/>
                <a:ea typeface="+mj-ea"/>
                <a:cs typeface="+mj-cs"/>
              </a:rPr>
              <a:t>Labs</a:t>
            </a:r>
            <a:endParaRPr lang="en-US" sz="20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FD149902-D3A4-4644-9259-841CE35E8888}"/>
              </a:ext>
            </a:extLst>
          </p:cNvPr>
          <p:cNvPicPr>
            <a:picLocks noChangeAspect="1"/>
          </p:cNvPicPr>
          <p:nvPr/>
        </p:nvPicPr>
        <p:blipFill>
          <a:blip r:embed="rId3"/>
          <a:stretch>
            <a:fillRect/>
          </a:stretch>
        </p:blipFill>
        <p:spPr>
          <a:xfrm>
            <a:off x="3229392" y="737659"/>
            <a:ext cx="4020206" cy="3976349"/>
          </a:xfrm>
          <a:prstGeom prst="rect">
            <a:avLst/>
          </a:prstGeom>
        </p:spPr>
      </p:pic>
    </p:spTree>
    <p:extLst>
      <p:ext uri="{BB962C8B-B14F-4D97-AF65-F5344CB8AC3E}">
        <p14:creationId xmlns:p14="http://schemas.microsoft.com/office/powerpoint/2010/main" val="1426741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0F66C50-FC55-4E37-8C8A-B932C9FF2BF5}"/>
              </a:ext>
            </a:extLst>
          </p:cNvPr>
          <p:cNvGraphicFramePr>
            <a:graphicFrameLocks noGrp="1"/>
          </p:cNvGraphicFramePr>
          <p:nvPr>
            <p:extLst>
              <p:ext uri="{D42A27DB-BD31-4B8C-83A1-F6EECF244321}">
                <p14:modId xmlns:p14="http://schemas.microsoft.com/office/powerpoint/2010/main" val="3000624852"/>
              </p:ext>
            </p:extLst>
          </p:nvPr>
        </p:nvGraphicFramePr>
        <p:xfrm>
          <a:off x="159327" y="179185"/>
          <a:ext cx="8686800" cy="4108797"/>
        </p:xfrm>
        <a:graphic>
          <a:graphicData uri="http://schemas.openxmlformats.org/drawingml/2006/table">
            <a:tbl>
              <a:tblPr firstRow="1" bandRow="1">
                <a:tableStyleId>{5C22544A-7EE6-4342-B048-85BDC9FD1C3A}</a:tableStyleId>
              </a:tblPr>
              <a:tblGrid>
                <a:gridCol w="1510146">
                  <a:extLst>
                    <a:ext uri="{9D8B030D-6E8A-4147-A177-3AD203B41FA5}">
                      <a16:colId xmlns:a16="http://schemas.microsoft.com/office/drawing/2014/main" val="1916277420"/>
                    </a:ext>
                  </a:extLst>
                </a:gridCol>
                <a:gridCol w="2784763">
                  <a:extLst>
                    <a:ext uri="{9D8B030D-6E8A-4147-A177-3AD203B41FA5}">
                      <a16:colId xmlns:a16="http://schemas.microsoft.com/office/drawing/2014/main" val="2108352093"/>
                    </a:ext>
                  </a:extLst>
                </a:gridCol>
                <a:gridCol w="4391891">
                  <a:extLst>
                    <a:ext uri="{9D8B030D-6E8A-4147-A177-3AD203B41FA5}">
                      <a16:colId xmlns:a16="http://schemas.microsoft.com/office/drawing/2014/main" val="2226940655"/>
                    </a:ext>
                  </a:extLst>
                </a:gridCol>
              </a:tblGrid>
              <a:tr h="487484">
                <a:tc>
                  <a:txBody>
                    <a:bodyPr/>
                    <a:lstStyle/>
                    <a:p>
                      <a:r>
                        <a:rPr lang="en-AU" dirty="0"/>
                        <a:t>Roles</a:t>
                      </a:r>
                    </a:p>
                  </a:txBody>
                  <a:tcPr/>
                </a:tc>
                <a:tc>
                  <a:txBody>
                    <a:bodyPr/>
                    <a:lstStyle/>
                    <a:p>
                      <a:r>
                        <a:rPr lang="en-AU" dirty="0"/>
                        <a:t>Managing membership</a:t>
                      </a:r>
                    </a:p>
                  </a:txBody>
                  <a:tcPr/>
                </a:tc>
                <a:tc>
                  <a:txBody>
                    <a:bodyPr/>
                    <a:lstStyle/>
                    <a:p>
                      <a:r>
                        <a:rPr lang="en-AU" dirty="0"/>
                        <a:t>Managing spending</a:t>
                      </a:r>
                    </a:p>
                  </a:txBody>
                  <a:tcPr/>
                </a:tc>
                <a:extLst>
                  <a:ext uri="{0D108BD9-81ED-4DB2-BD59-A6C34878D82A}">
                    <a16:rowId xmlns:a16="http://schemas.microsoft.com/office/drawing/2014/main" val="2853014866"/>
                  </a:ext>
                </a:extLst>
              </a:tr>
              <a:tr h="3621313">
                <a:tc>
                  <a:txBody>
                    <a:bodyPr/>
                    <a:lstStyle/>
                    <a:p>
                      <a:pPr marL="285750" indent="-285750">
                        <a:buFont typeface="Arial" panose="020B0604020202020204" pitchFamily="34" charset="0"/>
                        <a:buChar char="•"/>
                      </a:pPr>
                      <a:r>
                        <a:rPr lang="en-AU" dirty="0">
                          <a:solidFill>
                            <a:srgbClr val="333333"/>
                          </a:solidFill>
                          <a:latin typeface="Helvetica Neue"/>
                        </a:rPr>
                        <a:t>PI</a:t>
                      </a:r>
                    </a:p>
                    <a:p>
                      <a:pPr marL="742950" lvl="1"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Manager</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Member </a:t>
                      </a:r>
                    </a:p>
                  </a:txBody>
                  <a:tcPr/>
                </a:tc>
                <a:tc>
                  <a:txBody>
                    <a:bodyPr/>
                    <a:lstStyle/>
                    <a:p>
                      <a:pPr marL="285750" indent="-285750">
                        <a:buFont typeface="Arial" panose="020B0604020202020204" pitchFamily="34" charset="0"/>
                        <a:buChar char="•"/>
                      </a:pPr>
                      <a:r>
                        <a:rPr lang="en-AU" dirty="0">
                          <a:solidFill>
                            <a:srgbClr val="FF0000"/>
                          </a:solidFill>
                          <a:latin typeface="Helvetica Neue"/>
                        </a:rPr>
                        <a:t>Add new users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Add existing users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Remove users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Accept or reject membership requests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Start and end dates</a:t>
                      </a:r>
                    </a:p>
                  </a:txBody>
                  <a:tcPr/>
                </a:tc>
                <a:tc>
                  <a:txBody>
                    <a:bodyPr/>
                    <a:lstStyle/>
                    <a:p>
                      <a:pPr marL="285750" indent="-285750">
                        <a:buFont typeface="Arial" panose="020B0604020202020204" pitchFamily="34" charset="0"/>
                        <a:buChar char="•"/>
                      </a:pPr>
                      <a:r>
                        <a:rPr lang="en-AU" dirty="0" err="1">
                          <a:solidFill>
                            <a:srgbClr val="333333"/>
                          </a:solidFill>
                          <a:latin typeface="Helvetica Neue"/>
                        </a:rPr>
                        <a:t>Speedtype</a:t>
                      </a:r>
                      <a:r>
                        <a:rPr lang="en-AU" dirty="0">
                          <a:solidFill>
                            <a:srgbClr val="333333"/>
                          </a:solidFill>
                          <a:latin typeface="Helvetica Neue"/>
                        </a:rPr>
                        <a:t> and classes</a:t>
                      </a:r>
                      <a:br>
                        <a:rPr lang="en-AU" dirty="0">
                          <a:solidFill>
                            <a:srgbClr val="333333"/>
                          </a:solidFill>
                          <a:latin typeface="Helvetica Neue"/>
                        </a:rPr>
                      </a:br>
                      <a:endParaRPr lang="en-AU" dirty="0">
                        <a:solidFill>
                          <a:srgbClr val="333333"/>
                        </a:solidFill>
                        <a:latin typeface="Helvetica Neue"/>
                      </a:endParaRPr>
                    </a:p>
                    <a:p>
                      <a:pPr marL="742950" lvl="1" indent="-285750">
                        <a:buFont typeface="Arial" panose="020B0604020202020204" pitchFamily="34" charset="0"/>
                        <a:buChar char="•"/>
                      </a:pPr>
                      <a:r>
                        <a:rPr lang="en-AU" sz="1400" dirty="0">
                          <a:solidFill>
                            <a:srgbClr val="333333"/>
                          </a:solidFill>
                          <a:latin typeface="Helvetica Neue"/>
                        </a:rPr>
                        <a:t>Request new </a:t>
                      </a:r>
                      <a:r>
                        <a:rPr lang="en-AU" sz="1400" dirty="0" err="1">
                          <a:solidFill>
                            <a:srgbClr val="333333"/>
                          </a:solidFill>
                          <a:latin typeface="Helvetica Neue"/>
                        </a:rPr>
                        <a:t>Speedtypes</a:t>
                      </a:r>
                      <a:r>
                        <a:rPr lang="en-AU" sz="1400" dirty="0">
                          <a:solidFill>
                            <a:srgbClr val="333333"/>
                          </a:solidFill>
                          <a:latin typeface="Helvetica Neue"/>
                        </a:rPr>
                        <a:t> and classes are added to your lab</a:t>
                      </a:r>
                    </a:p>
                    <a:p>
                      <a:pPr marL="742950" lvl="1" indent="-285750">
                        <a:buFont typeface="Arial" panose="020B0604020202020204" pitchFamily="34" charset="0"/>
                        <a:buChar char="•"/>
                      </a:pPr>
                      <a:r>
                        <a:rPr lang="en-AU" sz="1400" dirty="0">
                          <a:solidFill>
                            <a:srgbClr val="333333"/>
                          </a:solidFill>
                          <a:latin typeface="Helvetica Neue"/>
                        </a:rPr>
                        <a:t>Add/remove access to </a:t>
                      </a:r>
                      <a:r>
                        <a:rPr lang="en-AU" sz="1400" dirty="0" err="1">
                          <a:solidFill>
                            <a:srgbClr val="333333"/>
                          </a:solidFill>
                          <a:latin typeface="Helvetica Neue"/>
                        </a:rPr>
                        <a:t>Speedtypes</a:t>
                      </a:r>
                      <a:r>
                        <a:rPr lang="en-AU" sz="1400" dirty="0">
                          <a:solidFill>
                            <a:srgbClr val="333333"/>
                          </a:solidFill>
                          <a:latin typeface="Helvetica Neue"/>
                        </a:rPr>
                        <a:t> and classes to your lab members</a:t>
                      </a:r>
                    </a:p>
                    <a:p>
                      <a:pPr marL="742950" lvl="1" indent="-285750">
                        <a:buFont typeface="Arial" panose="020B0604020202020204" pitchFamily="34" charset="0"/>
                        <a:buChar char="•"/>
                      </a:pPr>
                      <a:r>
                        <a:rPr lang="en-AU" sz="1400" dirty="0">
                          <a:solidFill>
                            <a:srgbClr val="333333"/>
                          </a:solidFill>
                          <a:latin typeface="Helvetica Neue"/>
                        </a:rPr>
                        <a:t>Discontinue use of a </a:t>
                      </a:r>
                      <a:r>
                        <a:rPr lang="en-AU" sz="1400" dirty="0" err="1">
                          <a:solidFill>
                            <a:srgbClr val="333333"/>
                          </a:solidFill>
                          <a:latin typeface="Helvetica Neue"/>
                        </a:rPr>
                        <a:t>Speedtype</a:t>
                      </a:r>
                      <a:r>
                        <a:rPr lang="en-AU" sz="1400" dirty="0">
                          <a:solidFill>
                            <a:srgbClr val="333333"/>
                          </a:solidFill>
                          <a:latin typeface="Helvetica Neue"/>
                        </a:rPr>
                        <a:t> and class</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US" dirty="0">
                          <a:solidFill>
                            <a:srgbClr val="333333"/>
                          </a:solidFill>
                          <a:latin typeface="Helvetica Neue"/>
                        </a:rPr>
                        <a:t>Managing approvals and budgets</a:t>
                      </a:r>
                      <a:br>
                        <a:rPr lang="en-US" dirty="0">
                          <a:solidFill>
                            <a:srgbClr val="333333"/>
                          </a:solidFill>
                          <a:latin typeface="Helvetica Neue"/>
                        </a:rPr>
                      </a:br>
                      <a:endParaRPr lang="en-US" dirty="0">
                        <a:solidFill>
                          <a:srgbClr val="333333"/>
                        </a:solidFill>
                        <a:latin typeface="Helvetica Neue"/>
                      </a:endParaRPr>
                    </a:p>
                    <a:p>
                      <a:pPr marL="742950" lvl="1" indent="-285750">
                        <a:buFont typeface="Arial" panose="020B0604020202020204" pitchFamily="34" charset="0"/>
                        <a:buChar char="•"/>
                      </a:pPr>
                      <a:r>
                        <a:rPr lang="en-US" sz="1400" dirty="0">
                          <a:solidFill>
                            <a:srgbClr val="333333"/>
                          </a:solidFill>
                          <a:latin typeface="Helvetica Neue"/>
                        </a:rPr>
                        <a:t>Default auto-approval threshold (everyone)</a:t>
                      </a:r>
                    </a:p>
                    <a:p>
                      <a:pPr marL="742950" lvl="1" indent="-285750">
                        <a:buFont typeface="Arial" panose="020B0604020202020204" pitchFamily="34" charset="0"/>
                        <a:buChar char="•"/>
                      </a:pPr>
                      <a:r>
                        <a:rPr lang="en-US" sz="1400" dirty="0">
                          <a:solidFill>
                            <a:srgbClr val="333333"/>
                          </a:solidFill>
                          <a:latin typeface="Helvetica Neue"/>
                        </a:rPr>
                        <a:t>Auto approval amount (individuals)</a:t>
                      </a:r>
                    </a:p>
                    <a:p>
                      <a:pPr marL="742950" lvl="1" indent="-285750">
                        <a:buFont typeface="Arial" panose="020B0604020202020204" pitchFamily="34" charset="0"/>
                        <a:buChar char="•"/>
                      </a:pPr>
                      <a:r>
                        <a:rPr lang="en-US" sz="1400" dirty="0">
                          <a:solidFill>
                            <a:srgbClr val="333333"/>
                          </a:solidFill>
                          <a:latin typeface="Helvetica Neue"/>
                        </a:rPr>
                        <a:t>Cost overage buffer</a:t>
                      </a:r>
                    </a:p>
                    <a:p>
                      <a:pPr marL="742950" lvl="1" indent="-285750">
                        <a:buFont typeface="Arial" panose="020B0604020202020204" pitchFamily="34" charset="0"/>
                        <a:buChar char="•"/>
                      </a:pPr>
                      <a:r>
                        <a:rPr lang="en-US" sz="1400" dirty="0">
                          <a:solidFill>
                            <a:srgbClr val="333333"/>
                          </a:solidFill>
                          <a:latin typeface="Helvetica Neue"/>
                        </a:rPr>
                        <a:t>Budgets</a:t>
                      </a:r>
                    </a:p>
                  </a:txBody>
                  <a:tcPr/>
                </a:tc>
                <a:extLst>
                  <a:ext uri="{0D108BD9-81ED-4DB2-BD59-A6C34878D82A}">
                    <a16:rowId xmlns:a16="http://schemas.microsoft.com/office/drawing/2014/main" val="3688639419"/>
                  </a:ext>
                </a:extLst>
              </a:tr>
            </a:tbl>
          </a:graphicData>
        </a:graphic>
      </p:graphicFrame>
    </p:spTree>
    <p:extLst>
      <p:ext uri="{BB962C8B-B14F-4D97-AF65-F5344CB8AC3E}">
        <p14:creationId xmlns:p14="http://schemas.microsoft.com/office/powerpoint/2010/main" val="1615560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6CDF6-D77E-46B6-95B3-809BED72C487}"/>
              </a:ext>
            </a:extLst>
          </p:cNvPr>
          <p:cNvSpPr>
            <a:spLocks noGrp="1"/>
          </p:cNvSpPr>
          <p:nvPr>
            <p:ph type="body" sz="quarter" idx="10"/>
          </p:nvPr>
        </p:nvSpPr>
        <p:spPr>
          <a:xfrm>
            <a:off x="601743" y="1446277"/>
            <a:ext cx="7856537" cy="2312176"/>
          </a:xfrm>
        </p:spPr>
        <p:txBody>
          <a:bodyPr/>
          <a:lstStyle/>
          <a:p>
            <a:r>
              <a:rPr lang="en-AU" dirty="0" err="1"/>
              <a:t>Reseacher</a:t>
            </a:r>
            <a:r>
              <a:rPr lang="en-AU" dirty="0"/>
              <a:t> Leader/Principle Investigator</a:t>
            </a:r>
            <a:br>
              <a:rPr lang="en-AU" dirty="0"/>
            </a:br>
            <a:br>
              <a:rPr lang="en-AU" dirty="0"/>
            </a:br>
            <a:r>
              <a:rPr lang="en-AU" dirty="0"/>
              <a:t>Part 2 – Managing requests and reservations</a:t>
            </a:r>
            <a:endParaRPr lang="en-AU" i="1" dirty="0"/>
          </a:p>
        </p:txBody>
      </p:sp>
    </p:spTree>
    <p:extLst>
      <p:ext uri="{BB962C8B-B14F-4D97-AF65-F5344CB8AC3E}">
        <p14:creationId xmlns:p14="http://schemas.microsoft.com/office/powerpoint/2010/main" val="864156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stethoscope around their neck&#10;&#10;Description automatically generated with low confidence">
            <a:extLst>
              <a:ext uri="{FF2B5EF4-FFF2-40B4-BE49-F238E27FC236}">
                <a16:creationId xmlns:a16="http://schemas.microsoft.com/office/drawing/2014/main" id="{C80E5453-4655-4BA4-AD1C-F886329E53AC}"/>
              </a:ext>
            </a:extLst>
          </p:cNvPr>
          <p:cNvPicPr>
            <a:picLocks noChangeAspect="1"/>
          </p:cNvPicPr>
          <p:nvPr/>
        </p:nvPicPr>
        <p:blipFill>
          <a:blip r:embed="rId3"/>
          <a:stretch>
            <a:fillRect/>
          </a:stretch>
        </p:blipFill>
        <p:spPr>
          <a:xfrm>
            <a:off x="6700429" y="182400"/>
            <a:ext cx="2143125" cy="2143125"/>
          </a:xfrm>
          <a:prstGeom prst="rect">
            <a:avLst/>
          </a:prstGeom>
        </p:spPr>
      </p:pic>
      <p:sp>
        <p:nvSpPr>
          <p:cNvPr id="2" name="Title 1">
            <a:extLst>
              <a:ext uri="{FF2B5EF4-FFF2-40B4-BE49-F238E27FC236}">
                <a16:creationId xmlns:a16="http://schemas.microsoft.com/office/drawing/2014/main" id="{1DE5EC48-E2F2-4130-8C1B-3AFCF3888EF6}"/>
              </a:ext>
            </a:extLst>
          </p:cNvPr>
          <p:cNvSpPr>
            <a:spLocks noGrp="1"/>
          </p:cNvSpPr>
          <p:nvPr>
            <p:ph type="title"/>
          </p:nvPr>
        </p:nvSpPr>
        <p:spPr>
          <a:xfrm>
            <a:off x="342900" y="182400"/>
            <a:ext cx="8229600" cy="509931"/>
          </a:xfrm>
        </p:spPr>
        <p:txBody>
          <a:bodyPr>
            <a:normAutofit fontScale="90000"/>
          </a:bodyPr>
          <a:lstStyle/>
          <a:p>
            <a:r>
              <a:rPr lang="en-AU" dirty="0"/>
              <a:t>As a PI what can I do?</a:t>
            </a:r>
            <a:br>
              <a:rPr lang="en-AU" dirty="0"/>
            </a:br>
            <a:br>
              <a:rPr lang="en-AU" dirty="0"/>
            </a:br>
            <a:endParaRPr lang="en-AU" dirty="0"/>
          </a:p>
        </p:txBody>
      </p:sp>
      <p:sp>
        <p:nvSpPr>
          <p:cNvPr id="3" name="Rectangle 2">
            <a:extLst>
              <a:ext uri="{FF2B5EF4-FFF2-40B4-BE49-F238E27FC236}">
                <a16:creationId xmlns:a16="http://schemas.microsoft.com/office/drawing/2014/main" id="{367E8DED-5C81-4E0E-8DE6-19F565A214E3}"/>
              </a:ext>
            </a:extLst>
          </p:cNvPr>
          <p:cNvSpPr/>
          <p:nvPr/>
        </p:nvSpPr>
        <p:spPr>
          <a:xfrm>
            <a:off x="342900" y="881743"/>
            <a:ext cx="8500654" cy="5047536"/>
          </a:xfrm>
          <a:prstGeom prst="rect">
            <a:avLst/>
          </a:prstGeom>
        </p:spPr>
        <p:txBody>
          <a:bodyPr wrap="square">
            <a:spAutoFit/>
          </a:bodyPr>
          <a:lstStyle/>
          <a:p>
            <a:pPr marL="285750" indent="-285750">
              <a:buFont typeface="Arial" panose="020B0604020202020204" pitchFamily="34" charset="0"/>
              <a:buChar char="•"/>
            </a:pPr>
            <a:endParaRPr lang="en-AU" dirty="0">
              <a:solidFill>
                <a:srgbClr val="333333"/>
              </a:solidFill>
              <a:latin typeface="Helvetica Neue"/>
            </a:endParaRPr>
          </a:p>
          <a:p>
            <a:r>
              <a:rPr lang="en-AU" dirty="0">
                <a:solidFill>
                  <a:srgbClr val="333333"/>
                </a:solidFill>
                <a:latin typeface="Helvetica Neue"/>
              </a:rPr>
              <a:t>There are 3 tools available for you to monitor your work and team:</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1. Use iLab to reserve equipment etc</a:t>
            </a:r>
          </a:p>
          <a:p>
            <a:r>
              <a:rPr lang="en-AU" dirty="0">
                <a:solidFill>
                  <a:srgbClr val="333333"/>
                </a:solidFill>
                <a:latin typeface="Helvetica Neue"/>
              </a:rPr>
              <a:t>		Same as your lab members </a:t>
            </a:r>
          </a:p>
          <a:p>
            <a:r>
              <a:rPr lang="en-AU" dirty="0">
                <a:solidFill>
                  <a:srgbClr val="333333"/>
                </a:solidFill>
                <a:latin typeface="Helvetica Neue"/>
              </a:rPr>
              <a:t>		(see Core Training above)</a:t>
            </a: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2. View and approve your team’s requests</a:t>
            </a:r>
          </a:p>
          <a:p>
            <a:br>
              <a:rPr lang="en-AU" dirty="0">
                <a:solidFill>
                  <a:srgbClr val="333333"/>
                </a:solidFill>
                <a:latin typeface="Helvetica Neue"/>
              </a:rPr>
            </a:br>
            <a:endParaRPr lang="en-AU" dirty="0">
              <a:solidFill>
                <a:srgbClr val="333333"/>
              </a:solidFill>
              <a:latin typeface="Helvetica Neue"/>
            </a:endParaRPr>
          </a:p>
          <a:p>
            <a:pPr marL="285750" indent="-285750">
              <a:buFont typeface="Arial" panose="020B0604020202020204" pitchFamily="34" charset="0"/>
              <a:buChar char="•"/>
            </a:pPr>
            <a:r>
              <a:rPr lang="en-AU" dirty="0">
                <a:solidFill>
                  <a:srgbClr val="333333"/>
                </a:solidFill>
                <a:latin typeface="Helvetica Neue"/>
              </a:rPr>
              <a:t>3. Report on spending at all of your labs</a:t>
            </a:r>
            <a:br>
              <a:rPr lang="en-AU" dirty="0">
                <a:solidFill>
                  <a:srgbClr val="333333"/>
                </a:solidFill>
                <a:latin typeface="Helvetica Neue"/>
              </a:rPr>
            </a:br>
            <a:endParaRPr lang="en-AU" sz="1600" dirty="0">
              <a:solidFill>
                <a:srgbClr val="333333"/>
              </a:solidFill>
              <a:latin typeface="Helvetica Neue"/>
            </a:endParaRPr>
          </a:p>
          <a:p>
            <a:pPr marL="285750" indent="-285750">
              <a:buFont typeface="Arial" panose="020B0604020202020204" pitchFamily="34" charset="0"/>
              <a:buChar char="•"/>
            </a:pPr>
            <a:endParaRPr lang="en-AU" dirty="0">
              <a:solidFill>
                <a:srgbClr val="333333"/>
              </a:solidFill>
              <a:latin typeface="Helvetica Neue"/>
            </a:endParaRPr>
          </a:p>
          <a:p>
            <a:pPr marL="285750" indent="-285750">
              <a:buFont typeface="Arial" panose="020B0604020202020204" pitchFamily="34" charset="0"/>
              <a:buChar char="•"/>
            </a:pPr>
            <a:endParaRPr lang="en-AU" dirty="0">
              <a:solidFill>
                <a:srgbClr val="333333"/>
              </a:solidFill>
              <a:latin typeface="Helvetica Neue"/>
            </a:endParaRPr>
          </a:p>
          <a:p>
            <a:endParaRPr lang="en-AU" dirty="0">
              <a:solidFill>
                <a:srgbClr val="333333"/>
              </a:solidFill>
              <a:latin typeface="Helvetica Neue"/>
            </a:endParaRPr>
          </a:p>
          <a:p>
            <a:endParaRPr lang="en-AU" dirty="0">
              <a:solidFill>
                <a:srgbClr val="333333"/>
              </a:solidFill>
              <a:latin typeface="Helvetica Neue"/>
            </a:endParaRPr>
          </a:p>
          <a:p>
            <a:endParaRPr lang="en-AU" dirty="0">
              <a:solidFill>
                <a:srgbClr val="333333"/>
              </a:solidFill>
              <a:latin typeface="Helvetica Neue"/>
            </a:endParaRPr>
          </a:p>
          <a:p>
            <a:endParaRPr lang="en-AU" dirty="0"/>
          </a:p>
        </p:txBody>
      </p:sp>
    </p:spTree>
    <p:extLst>
      <p:ext uri="{BB962C8B-B14F-4D97-AF65-F5344CB8AC3E}">
        <p14:creationId xmlns:p14="http://schemas.microsoft.com/office/powerpoint/2010/main" val="428345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001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DE7C-7C17-42FE-A9AB-B45B4CA06157}"/>
              </a:ext>
            </a:extLst>
          </p:cNvPr>
          <p:cNvSpPr>
            <a:spLocks noGrp="1"/>
          </p:cNvSpPr>
          <p:nvPr>
            <p:ph type="title"/>
          </p:nvPr>
        </p:nvSpPr>
        <p:spPr>
          <a:xfrm>
            <a:off x="571500" y="602493"/>
            <a:ext cx="3985902" cy="994173"/>
          </a:xfrm>
        </p:spPr>
        <p:txBody>
          <a:bodyPr vert="horz" lIns="91440" tIns="45720" rIns="91440" bIns="45720" rtlCol="0" anchor="ctr">
            <a:normAutofit/>
          </a:bodyPr>
          <a:lstStyle/>
          <a:p>
            <a:pPr defTabSz="914400">
              <a:lnSpc>
                <a:spcPct val="90000"/>
              </a:lnSpc>
            </a:pPr>
            <a:r>
              <a:rPr lang="en-US" sz="3700" kern="1200">
                <a:solidFill>
                  <a:schemeClr val="tx1"/>
                </a:solidFill>
                <a:latin typeface="+mj-lt"/>
                <a:ea typeface="+mj-ea"/>
                <a:cs typeface="+mj-cs"/>
              </a:rPr>
              <a:t>Key terms - users</a:t>
            </a:r>
          </a:p>
        </p:txBody>
      </p:sp>
      <p:sp>
        <p:nvSpPr>
          <p:cNvPr id="4" name="Text Placeholder 3">
            <a:extLst>
              <a:ext uri="{FF2B5EF4-FFF2-40B4-BE49-F238E27FC236}">
                <a16:creationId xmlns:a16="http://schemas.microsoft.com/office/drawing/2014/main" id="{40C2F019-4DA8-47F1-8C9A-4B841B46D156}"/>
              </a:ext>
            </a:extLst>
          </p:cNvPr>
          <p:cNvSpPr>
            <a:spLocks noGrp="1"/>
          </p:cNvSpPr>
          <p:nvPr>
            <p:ph type="body" sz="quarter" idx="11"/>
          </p:nvPr>
        </p:nvSpPr>
        <p:spPr>
          <a:xfrm>
            <a:off x="571500" y="1455576"/>
            <a:ext cx="4365585" cy="3194148"/>
          </a:xfrm>
        </p:spPr>
        <p:txBody>
          <a:bodyPr vert="horz" lIns="91440" tIns="45720" rIns="91440" bIns="45720" rtlCol="0" anchor="t">
            <a:normAutofit fontScale="77500" lnSpcReduction="20000"/>
          </a:bodyPr>
          <a:lstStyle/>
          <a:p>
            <a:pPr indent="-228600" defTabSz="914400">
              <a:lnSpc>
                <a:spcPct val="90000"/>
              </a:lnSpc>
              <a:spcAft>
                <a:spcPts val="600"/>
              </a:spcAft>
              <a:buFont typeface="Arial" panose="020B0604020202020204" pitchFamily="34" charset="0"/>
              <a:buChar char="•"/>
            </a:pPr>
            <a:r>
              <a:rPr lang="en-US" sz="1400" b="1" dirty="0">
                <a:latin typeface="+mn-lt"/>
              </a:rPr>
              <a:t>Institutional Administrator:   </a:t>
            </a:r>
            <a:r>
              <a:rPr lang="en-US" sz="1400" dirty="0">
                <a:latin typeface="+mn-lt"/>
              </a:rPr>
              <a:t>Dorlene Bradshaw who works in the Office for Research can help with new labs, new accounts and any support issues related to iLab</a:t>
            </a:r>
            <a:br>
              <a:rPr lang="en-US" sz="1400" b="1" dirty="0">
                <a:latin typeface="+mn-lt"/>
              </a:rPr>
            </a:br>
            <a:r>
              <a:rPr lang="en-US" sz="1400" b="1" dirty="0">
                <a:latin typeface="+mn-lt"/>
              </a:rPr>
              <a:t> </a:t>
            </a:r>
          </a:p>
          <a:p>
            <a:pPr indent="-228600" defTabSz="914400">
              <a:lnSpc>
                <a:spcPct val="90000"/>
              </a:lnSpc>
              <a:spcAft>
                <a:spcPts val="600"/>
              </a:spcAft>
              <a:buFont typeface="Arial" panose="020B0604020202020204" pitchFamily="34" charset="0"/>
              <a:buChar char="•"/>
            </a:pPr>
            <a:r>
              <a:rPr lang="en-US" sz="1400" b="1" dirty="0">
                <a:latin typeface="+mn-lt"/>
              </a:rPr>
              <a:t>Principal Investigator (PI):</a:t>
            </a:r>
            <a:r>
              <a:rPr lang="en-US" sz="1400" dirty="0">
                <a:latin typeface="+mn-lt"/>
              </a:rPr>
              <a:t> This role is the leader of a lab or group within iLab. Has certain rights to manage users in their lab and control financial access / approvals. (Researcher Leaders)</a:t>
            </a:r>
          </a:p>
          <a:p>
            <a:pPr indent="-228600" defTabSz="914400">
              <a:lnSpc>
                <a:spcPct val="90000"/>
              </a:lnSpc>
              <a:spcAft>
                <a:spcPts val="600"/>
              </a:spcAft>
              <a:buFont typeface="Arial" panose="020B0604020202020204" pitchFamily="34" charset="0"/>
              <a:buChar char="•"/>
            </a:pPr>
            <a:endParaRPr lang="en-US" sz="1400" b="1"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Lab/Group Manager:</a:t>
            </a:r>
            <a:r>
              <a:rPr lang="en-US" sz="1400" dirty="0">
                <a:latin typeface="+mn-lt"/>
              </a:rPr>
              <a:t> Administrator of a lab or group with rights similar to the PI. (Nominated Persons)</a:t>
            </a:r>
          </a:p>
          <a:p>
            <a:pPr indent="-228600" defTabSz="914400">
              <a:lnSpc>
                <a:spcPct val="90000"/>
              </a:lnSpc>
              <a:spcAft>
                <a:spcPts val="600"/>
              </a:spcAft>
              <a:buFont typeface="Arial" panose="020B0604020202020204" pitchFamily="34" charset="0"/>
              <a:buChar char="•"/>
            </a:pPr>
            <a:endParaRPr lang="en-US" sz="1400" b="1"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Lab/Group Member: </a:t>
            </a:r>
            <a:r>
              <a:rPr lang="en-US" sz="1400" dirty="0">
                <a:latin typeface="+mn-lt"/>
              </a:rPr>
              <a:t>Any member of a lab or group that does not have any special administrative rights. This is the role that makes requests and bookings. (Staff)</a:t>
            </a:r>
          </a:p>
          <a:p>
            <a:pPr indent="-228600" defTabSz="914400">
              <a:lnSpc>
                <a:spcPct val="90000"/>
              </a:lnSpc>
              <a:spcAft>
                <a:spcPts val="600"/>
              </a:spcAft>
              <a:buFont typeface="Arial" panose="020B0604020202020204" pitchFamily="34" charset="0"/>
              <a:buChar char="•"/>
            </a:pPr>
            <a:endParaRPr lang="en-US" sz="1400" b="1"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Core Administrator: </a:t>
            </a:r>
            <a:r>
              <a:rPr lang="en-US" sz="1400" dirty="0">
                <a:latin typeface="+mn-lt"/>
              </a:rPr>
              <a:t>Managers of a Facility with administrative permissions. (Ian, Maria, Wendy)</a:t>
            </a:r>
            <a:br>
              <a:rPr lang="en-US" sz="1400" b="1" dirty="0">
                <a:latin typeface="+mn-lt"/>
              </a:rPr>
            </a:br>
            <a:endParaRPr lang="en-US" sz="1400" b="1" dirty="0">
              <a:latin typeface="+mn-lt"/>
            </a:endParaRPr>
          </a:p>
          <a:p>
            <a:pPr indent="-228600" defTabSz="914400">
              <a:lnSpc>
                <a:spcPct val="90000"/>
              </a:lnSpc>
              <a:spcAft>
                <a:spcPts val="600"/>
              </a:spcAft>
              <a:buFont typeface="Arial" panose="020B0604020202020204" pitchFamily="34" charset="0"/>
              <a:buChar char="•"/>
            </a:pPr>
            <a:r>
              <a:rPr lang="en-US" sz="1400" b="1" dirty="0">
                <a:latin typeface="+mn-lt"/>
              </a:rPr>
              <a:t>Core Member: </a:t>
            </a:r>
            <a:r>
              <a:rPr lang="en-US" sz="1400" dirty="0">
                <a:latin typeface="+mn-lt"/>
              </a:rPr>
              <a:t>Staff at a Facility without the administrative permissions. (Facility Managers)</a:t>
            </a:r>
          </a:p>
          <a:p>
            <a:pPr indent="-228600" defTabSz="914400">
              <a:lnSpc>
                <a:spcPct val="90000"/>
              </a:lnSpc>
              <a:spcAft>
                <a:spcPts val="600"/>
              </a:spcAft>
              <a:buFont typeface="Arial" panose="020B0604020202020204" pitchFamily="34" charset="0"/>
              <a:buChar char="•"/>
            </a:pPr>
            <a:endParaRPr lang="en-US" sz="1000" dirty="0">
              <a:latin typeface="+mn-lt"/>
            </a:endParaRP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1"/>
            <a:ext cx="4081395" cy="424120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Placeholder 7">
            <a:extLst>
              <a:ext uri="{FF2B5EF4-FFF2-40B4-BE49-F238E27FC236}">
                <a16:creationId xmlns:a16="http://schemas.microsoft.com/office/drawing/2014/main" id="{CA4A7D0B-5BEC-4AE2-8C50-8946531F0FEF}"/>
              </a:ext>
            </a:extLst>
          </p:cNvPr>
          <p:cNvPicPr>
            <a:picLocks noChangeAspect="1"/>
          </p:cNvPicPr>
          <p:nvPr/>
        </p:nvPicPr>
        <p:blipFill>
          <a:blip r:embed="rId3"/>
          <a:srcRect l="3266" r="3266"/>
          <a:stretch>
            <a:fillRect/>
          </a:stretch>
        </p:blipFill>
        <p:spPr>
          <a:xfrm>
            <a:off x="5927857" y="831850"/>
            <a:ext cx="2871787" cy="1917700"/>
          </a:xfrm>
          <a:prstGeom prst="rect">
            <a:avLst/>
          </a:prstGeom>
        </p:spPr>
      </p:pic>
    </p:spTree>
    <p:extLst>
      <p:ext uri="{BB962C8B-B14F-4D97-AF65-F5344CB8AC3E}">
        <p14:creationId xmlns:p14="http://schemas.microsoft.com/office/powerpoint/2010/main" val="263448981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EC48-E2F2-4130-8C1B-3AFCF3888EF6}"/>
              </a:ext>
            </a:extLst>
          </p:cNvPr>
          <p:cNvSpPr>
            <a:spLocks noGrp="1"/>
          </p:cNvSpPr>
          <p:nvPr>
            <p:ph type="title"/>
          </p:nvPr>
        </p:nvSpPr>
        <p:spPr>
          <a:xfrm>
            <a:off x="342900" y="182400"/>
            <a:ext cx="8229600" cy="509931"/>
          </a:xfrm>
        </p:spPr>
        <p:txBody>
          <a:bodyPr>
            <a:normAutofit fontScale="90000"/>
          </a:bodyPr>
          <a:lstStyle/>
          <a:p>
            <a:r>
              <a:rPr lang="en-AU" dirty="0"/>
              <a:t>View and Approve Requests</a:t>
            </a:r>
            <a:br>
              <a:rPr lang="en-AU" dirty="0"/>
            </a:br>
            <a:endParaRPr lang="en-AU" dirty="0"/>
          </a:p>
        </p:txBody>
      </p:sp>
      <p:pic>
        <p:nvPicPr>
          <p:cNvPr id="10" name="Picture 9">
            <a:extLst>
              <a:ext uri="{FF2B5EF4-FFF2-40B4-BE49-F238E27FC236}">
                <a16:creationId xmlns:a16="http://schemas.microsoft.com/office/drawing/2014/main" id="{1018980E-9304-4D59-A0A4-EB78BC6ABC0D}"/>
              </a:ext>
            </a:extLst>
          </p:cNvPr>
          <p:cNvPicPr>
            <a:picLocks noChangeAspect="1"/>
          </p:cNvPicPr>
          <p:nvPr/>
        </p:nvPicPr>
        <p:blipFill>
          <a:blip r:embed="rId3"/>
          <a:stretch>
            <a:fillRect/>
          </a:stretch>
        </p:blipFill>
        <p:spPr>
          <a:xfrm>
            <a:off x="2652155" y="1078364"/>
            <a:ext cx="6342516" cy="3882736"/>
          </a:xfrm>
          <a:custGeom>
            <a:avLst/>
            <a:gdLst>
              <a:gd name="connsiteX0" fmla="*/ 0 w 6342516"/>
              <a:gd name="connsiteY0" fmla="*/ 0 h 3882736"/>
              <a:gd name="connsiteX1" fmla="*/ 6342516 w 6342516"/>
              <a:gd name="connsiteY1" fmla="*/ 0 h 3882736"/>
              <a:gd name="connsiteX2" fmla="*/ 6342516 w 6342516"/>
              <a:gd name="connsiteY2" fmla="*/ 3882736 h 3882736"/>
              <a:gd name="connsiteX3" fmla="*/ 0 w 6342516"/>
              <a:gd name="connsiteY3" fmla="*/ 3882736 h 3882736"/>
              <a:gd name="connsiteX4" fmla="*/ 0 w 6342516"/>
              <a:gd name="connsiteY4" fmla="*/ 0 h 3882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16" h="3882736" fill="none" extrusionOk="0">
                <a:moveTo>
                  <a:pt x="0" y="0"/>
                </a:moveTo>
                <a:cubicBezTo>
                  <a:pt x="2833839" y="-33775"/>
                  <a:pt x="4236898" y="138873"/>
                  <a:pt x="6342516" y="0"/>
                </a:cubicBezTo>
                <a:cubicBezTo>
                  <a:pt x="6268745" y="1368225"/>
                  <a:pt x="6186633" y="3045664"/>
                  <a:pt x="6342516" y="3882736"/>
                </a:cubicBezTo>
                <a:cubicBezTo>
                  <a:pt x="5466013" y="3745406"/>
                  <a:pt x="3158508" y="3744880"/>
                  <a:pt x="0" y="3882736"/>
                </a:cubicBezTo>
                <a:cubicBezTo>
                  <a:pt x="152408" y="3214110"/>
                  <a:pt x="73868" y="1703252"/>
                  <a:pt x="0" y="0"/>
                </a:cubicBezTo>
                <a:close/>
              </a:path>
              <a:path w="6342516" h="3882736" stroke="0" extrusionOk="0">
                <a:moveTo>
                  <a:pt x="0" y="0"/>
                </a:moveTo>
                <a:cubicBezTo>
                  <a:pt x="879765" y="-101487"/>
                  <a:pt x="3249624" y="-162162"/>
                  <a:pt x="6342516" y="0"/>
                </a:cubicBezTo>
                <a:cubicBezTo>
                  <a:pt x="6403229" y="1717126"/>
                  <a:pt x="6281444" y="2336011"/>
                  <a:pt x="6342516" y="3882736"/>
                </a:cubicBezTo>
                <a:cubicBezTo>
                  <a:pt x="3727808" y="3932801"/>
                  <a:pt x="2704702" y="3724287"/>
                  <a:pt x="0" y="3882736"/>
                </a:cubicBezTo>
                <a:cubicBezTo>
                  <a:pt x="-24452" y="2299005"/>
                  <a:pt x="-67663" y="1858582"/>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pic>
      <p:pic>
        <p:nvPicPr>
          <p:cNvPr id="12" name="Picture 11">
            <a:extLst>
              <a:ext uri="{FF2B5EF4-FFF2-40B4-BE49-F238E27FC236}">
                <a16:creationId xmlns:a16="http://schemas.microsoft.com/office/drawing/2014/main" id="{66A694D6-B976-4D74-ABEB-3BC4F22DCE20}"/>
              </a:ext>
            </a:extLst>
          </p:cNvPr>
          <p:cNvPicPr>
            <a:picLocks noChangeAspect="1"/>
          </p:cNvPicPr>
          <p:nvPr/>
        </p:nvPicPr>
        <p:blipFill>
          <a:blip r:embed="rId4"/>
          <a:stretch>
            <a:fillRect/>
          </a:stretch>
        </p:blipFill>
        <p:spPr>
          <a:xfrm>
            <a:off x="342900" y="692331"/>
            <a:ext cx="1453555" cy="1371499"/>
          </a:xfrm>
          <a:prstGeom prst="rect">
            <a:avLst/>
          </a:prstGeom>
        </p:spPr>
      </p:pic>
      <p:pic>
        <p:nvPicPr>
          <p:cNvPr id="4" name="Picture 3">
            <a:extLst>
              <a:ext uri="{FF2B5EF4-FFF2-40B4-BE49-F238E27FC236}">
                <a16:creationId xmlns:a16="http://schemas.microsoft.com/office/drawing/2014/main" id="{FBBA92C2-FFD2-4E49-B231-DF35064EE1CB}"/>
              </a:ext>
            </a:extLst>
          </p:cNvPr>
          <p:cNvPicPr>
            <a:picLocks noChangeAspect="1"/>
          </p:cNvPicPr>
          <p:nvPr/>
        </p:nvPicPr>
        <p:blipFill>
          <a:blip r:embed="rId5"/>
          <a:stretch>
            <a:fillRect/>
          </a:stretch>
        </p:blipFill>
        <p:spPr>
          <a:xfrm>
            <a:off x="1942921" y="692331"/>
            <a:ext cx="1820560" cy="2765015"/>
          </a:xfrm>
          <a:custGeom>
            <a:avLst/>
            <a:gdLst>
              <a:gd name="connsiteX0" fmla="*/ 0 w 1820560"/>
              <a:gd name="connsiteY0" fmla="*/ 0 h 2765015"/>
              <a:gd name="connsiteX1" fmla="*/ 1820560 w 1820560"/>
              <a:gd name="connsiteY1" fmla="*/ 0 h 2765015"/>
              <a:gd name="connsiteX2" fmla="*/ 1820560 w 1820560"/>
              <a:gd name="connsiteY2" fmla="*/ 2765015 h 2765015"/>
              <a:gd name="connsiteX3" fmla="*/ 0 w 1820560"/>
              <a:gd name="connsiteY3" fmla="*/ 2765015 h 2765015"/>
              <a:gd name="connsiteX4" fmla="*/ 0 w 1820560"/>
              <a:gd name="connsiteY4" fmla="*/ 0 h 276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60" h="2765015" fill="none" extrusionOk="0">
                <a:moveTo>
                  <a:pt x="0" y="0"/>
                </a:moveTo>
                <a:cubicBezTo>
                  <a:pt x="388274" y="-30260"/>
                  <a:pt x="1239518" y="40094"/>
                  <a:pt x="1820560" y="0"/>
                </a:cubicBezTo>
                <a:cubicBezTo>
                  <a:pt x="1908199" y="847790"/>
                  <a:pt x="1747881" y="1947810"/>
                  <a:pt x="1820560" y="2765015"/>
                </a:cubicBezTo>
                <a:cubicBezTo>
                  <a:pt x="1514635" y="2680825"/>
                  <a:pt x="255085" y="2774332"/>
                  <a:pt x="0" y="2765015"/>
                </a:cubicBezTo>
                <a:cubicBezTo>
                  <a:pt x="-38581" y="2039509"/>
                  <a:pt x="63341" y="926070"/>
                  <a:pt x="0" y="0"/>
                </a:cubicBezTo>
                <a:close/>
              </a:path>
              <a:path w="1820560" h="2765015" stroke="0" extrusionOk="0">
                <a:moveTo>
                  <a:pt x="0" y="0"/>
                </a:moveTo>
                <a:cubicBezTo>
                  <a:pt x="398544" y="27849"/>
                  <a:pt x="1482717" y="-4389"/>
                  <a:pt x="1820560" y="0"/>
                </a:cubicBezTo>
                <a:cubicBezTo>
                  <a:pt x="1687678" y="567132"/>
                  <a:pt x="1905511" y="1461793"/>
                  <a:pt x="1820560" y="2765015"/>
                </a:cubicBezTo>
                <a:cubicBezTo>
                  <a:pt x="1227605" y="2903902"/>
                  <a:pt x="206584" y="2808889"/>
                  <a:pt x="0" y="2765015"/>
                </a:cubicBezTo>
                <a:cubicBezTo>
                  <a:pt x="-20187" y="2402599"/>
                  <a:pt x="-152480" y="656431"/>
                  <a:pt x="0" y="0"/>
                </a:cubicBezTo>
                <a:close/>
              </a:path>
            </a:pathLst>
          </a:custGeom>
          <a:ln w="9525">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spTree>
    <p:extLst>
      <p:ext uri="{BB962C8B-B14F-4D97-AF65-F5344CB8AC3E}">
        <p14:creationId xmlns:p14="http://schemas.microsoft.com/office/powerpoint/2010/main" val="3410709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1F3B0F-483D-4009-9397-B41980DE54F6}"/>
              </a:ext>
            </a:extLst>
          </p:cNvPr>
          <p:cNvPicPr>
            <a:picLocks noChangeAspect="1"/>
          </p:cNvPicPr>
          <p:nvPr/>
        </p:nvPicPr>
        <p:blipFill>
          <a:blip r:embed="rId3"/>
          <a:stretch>
            <a:fillRect/>
          </a:stretch>
        </p:blipFill>
        <p:spPr>
          <a:xfrm>
            <a:off x="342900" y="934685"/>
            <a:ext cx="1406368" cy="1371500"/>
          </a:xfrm>
          <a:prstGeom prst="rect">
            <a:avLst/>
          </a:prstGeom>
        </p:spPr>
      </p:pic>
      <p:sp>
        <p:nvSpPr>
          <p:cNvPr id="2" name="Title 1">
            <a:extLst>
              <a:ext uri="{FF2B5EF4-FFF2-40B4-BE49-F238E27FC236}">
                <a16:creationId xmlns:a16="http://schemas.microsoft.com/office/drawing/2014/main" id="{1DE5EC48-E2F2-4130-8C1B-3AFCF3888EF6}"/>
              </a:ext>
            </a:extLst>
          </p:cNvPr>
          <p:cNvSpPr>
            <a:spLocks noGrp="1"/>
          </p:cNvSpPr>
          <p:nvPr>
            <p:ph type="title"/>
          </p:nvPr>
        </p:nvSpPr>
        <p:spPr>
          <a:xfrm>
            <a:off x="342900" y="182400"/>
            <a:ext cx="8229600" cy="509931"/>
          </a:xfrm>
        </p:spPr>
        <p:txBody>
          <a:bodyPr>
            <a:normAutofit fontScale="90000"/>
          </a:bodyPr>
          <a:lstStyle/>
          <a:p>
            <a:r>
              <a:rPr lang="en-AU" dirty="0"/>
              <a:t>Reports</a:t>
            </a:r>
            <a:br>
              <a:rPr lang="en-AU" dirty="0"/>
            </a:br>
            <a:endParaRPr lang="en-AU" dirty="0"/>
          </a:p>
        </p:txBody>
      </p:sp>
      <p:pic>
        <p:nvPicPr>
          <p:cNvPr id="9" name="Picture 8">
            <a:extLst>
              <a:ext uri="{FF2B5EF4-FFF2-40B4-BE49-F238E27FC236}">
                <a16:creationId xmlns:a16="http://schemas.microsoft.com/office/drawing/2014/main" id="{2556D99E-4885-41E0-BDCE-AD7775680C18}"/>
              </a:ext>
            </a:extLst>
          </p:cNvPr>
          <p:cNvPicPr>
            <a:picLocks noChangeAspect="1"/>
          </p:cNvPicPr>
          <p:nvPr/>
        </p:nvPicPr>
        <p:blipFill>
          <a:blip r:embed="rId4"/>
          <a:stretch>
            <a:fillRect/>
          </a:stretch>
        </p:blipFill>
        <p:spPr>
          <a:xfrm>
            <a:off x="2574551" y="332621"/>
            <a:ext cx="6395267" cy="3851451"/>
          </a:xfrm>
          <a:custGeom>
            <a:avLst/>
            <a:gdLst>
              <a:gd name="connsiteX0" fmla="*/ 0 w 6395267"/>
              <a:gd name="connsiteY0" fmla="*/ 0 h 3851451"/>
              <a:gd name="connsiteX1" fmla="*/ 6395267 w 6395267"/>
              <a:gd name="connsiteY1" fmla="*/ 0 h 3851451"/>
              <a:gd name="connsiteX2" fmla="*/ 6395267 w 6395267"/>
              <a:gd name="connsiteY2" fmla="*/ 3851451 h 3851451"/>
              <a:gd name="connsiteX3" fmla="*/ 0 w 6395267"/>
              <a:gd name="connsiteY3" fmla="*/ 3851451 h 3851451"/>
              <a:gd name="connsiteX4" fmla="*/ 0 w 6395267"/>
              <a:gd name="connsiteY4" fmla="*/ 0 h 385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267" h="3851451" fill="none" extrusionOk="0">
                <a:moveTo>
                  <a:pt x="0" y="0"/>
                </a:moveTo>
                <a:cubicBezTo>
                  <a:pt x="656839" y="-49533"/>
                  <a:pt x="3846228" y="-14809"/>
                  <a:pt x="6395267" y="0"/>
                </a:cubicBezTo>
                <a:cubicBezTo>
                  <a:pt x="6482906" y="1744352"/>
                  <a:pt x="6322588" y="2119712"/>
                  <a:pt x="6395267" y="3851451"/>
                </a:cubicBezTo>
                <a:cubicBezTo>
                  <a:pt x="3205506" y="3803220"/>
                  <a:pt x="2218719" y="3935906"/>
                  <a:pt x="0" y="3851451"/>
                </a:cubicBezTo>
                <a:cubicBezTo>
                  <a:pt x="-38581" y="2818560"/>
                  <a:pt x="63341" y="1783363"/>
                  <a:pt x="0" y="0"/>
                </a:cubicBezTo>
                <a:close/>
              </a:path>
              <a:path w="6395267" h="3851451" stroke="0" extrusionOk="0">
                <a:moveTo>
                  <a:pt x="0" y="0"/>
                </a:moveTo>
                <a:cubicBezTo>
                  <a:pt x="3118356" y="118645"/>
                  <a:pt x="3480512" y="116012"/>
                  <a:pt x="6395267" y="0"/>
                </a:cubicBezTo>
                <a:cubicBezTo>
                  <a:pt x="6262385" y="512249"/>
                  <a:pt x="6480218" y="3001701"/>
                  <a:pt x="6395267" y="3851451"/>
                </a:cubicBezTo>
                <a:cubicBezTo>
                  <a:pt x="4678142" y="3986051"/>
                  <a:pt x="2846263" y="3694255"/>
                  <a:pt x="0" y="3851451"/>
                </a:cubicBezTo>
                <a:cubicBezTo>
                  <a:pt x="-20187" y="2064588"/>
                  <a:pt x="-152480" y="428803"/>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pic>
      <p:pic>
        <p:nvPicPr>
          <p:cNvPr id="5" name="Picture 4">
            <a:extLst>
              <a:ext uri="{FF2B5EF4-FFF2-40B4-BE49-F238E27FC236}">
                <a16:creationId xmlns:a16="http://schemas.microsoft.com/office/drawing/2014/main" id="{982B8256-5498-4DD3-A9CA-A53C39F11C8C}"/>
              </a:ext>
            </a:extLst>
          </p:cNvPr>
          <p:cNvPicPr>
            <a:picLocks noChangeAspect="1"/>
          </p:cNvPicPr>
          <p:nvPr/>
        </p:nvPicPr>
        <p:blipFill>
          <a:blip r:embed="rId5"/>
          <a:stretch>
            <a:fillRect/>
          </a:stretch>
        </p:blipFill>
        <p:spPr>
          <a:xfrm>
            <a:off x="141606" y="1993861"/>
            <a:ext cx="2231652" cy="2745566"/>
          </a:xfrm>
          <a:custGeom>
            <a:avLst/>
            <a:gdLst>
              <a:gd name="connsiteX0" fmla="*/ 0 w 2231652"/>
              <a:gd name="connsiteY0" fmla="*/ 0 h 2745566"/>
              <a:gd name="connsiteX1" fmla="*/ 557913 w 2231652"/>
              <a:gd name="connsiteY1" fmla="*/ 0 h 2745566"/>
              <a:gd name="connsiteX2" fmla="*/ 1138143 w 2231652"/>
              <a:gd name="connsiteY2" fmla="*/ 0 h 2745566"/>
              <a:gd name="connsiteX3" fmla="*/ 1629106 w 2231652"/>
              <a:gd name="connsiteY3" fmla="*/ 0 h 2745566"/>
              <a:gd name="connsiteX4" fmla="*/ 2231652 w 2231652"/>
              <a:gd name="connsiteY4" fmla="*/ 0 h 2745566"/>
              <a:gd name="connsiteX5" fmla="*/ 2231652 w 2231652"/>
              <a:gd name="connsiteY5" fmla="*/ 713847 h 2745566"/>
              <a:gd name="connsiteX6" fmla="*/ 2231652 w 2231652"/>
              <a:gd name="connsiteY6" fmla="*/ 1345327 h 2745566"/>
              <a:gd name="connsiteX7" fmla="*/ 2231652 w 2231652"/>
              <a:gd name="connsiteY7" fmla="*/ 2031719 h 2745566"/>
              <a:gd name="connsiteX8" fmla="*/ 2231652 w 2231652"/>
              <a:gd name="connsiteY8" fmla="*/ 2745566 h 2745566"/>
              <a:gd name="connsiteX9" fmla="*/ 1740689 w 2231652"/>
              <a:gd name="connsiteY9" fmla="*/ 2745566 h 2745566"/>
              <a:gd name="connsiteX10" fmla="*/ 1160459 w 2231652"/>
              <a:gd name="connsiteY10" fmla="*/ 2745566 h 2745566"/>
              <a:gd name="connsiteX11" fmla="*/ 647179 w 2231652"/>
              <a:gd name="connsiteY11" fmla="*/ 2745566 h 2745566"/>
              <a:gd name="connsiteX12" fmla="*/ 0 w 2231652"/>
              <a:gd name="connsiteY12" fmla="*/ 2745566 h 2745566"/>
              <a:gd name="connsiteX13" fmla="*/ 0 w 2231652"/>
              <a:gd name="connsiteY13" fmla="*/ 2086630 h 2745566"/>
              <a:gd name="connsiteX14" fmla="*/ 0 w 2231652"/>
              <a:gd name="connsiteY14" fmla="*/ 1400239 h 2745566"/>
              <a:gd name="connsiteX15" fmla="*/ 0 w 2231652"/>
              <a:gd name="connsiteY15" fmla="*/ 686392 h 2745566"/>
              <a:gd name="connsiteX16" fmla="*/ 0 w 2231652"/>
              <a:gd name="connsiteY16" fmla="*/ 0 h 274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1652" h="2745566" fill="none" extrusionOk="0">
                <a:moveTo>
                  <a:pt x="0" y="0"/>
                </a:moveTo>
                <a:cubicBezTo>
                  <a:pt x="194609" y="-15259"/>
                  <a:pt x="396191" y="20229"/>
                  <a:pt x="557913" y="0"/>
                </a:cubicBezTo>
                <a:cubicBezTo>
                  <a:pt x="719635" y="-20229"/>
                  <a:pt x="970628" y="-16793"/>
                  <a:pt x="1138143" y="0"/>
                </a:cubicBezTo>
                <a:cubicBezTo>
                  <a:pt x="1305658" y="16793"/>
                  <a:pt x="1446072" y="9582"/>
                  <a:pt x="1629106" y="0"/>
                </a:cubicBezTo>
                <a:cubicBezTo>
                  <a:pt x="1812140" y="-9582"/>
                  <a:pt x="1983690" y="8598"/>
                  <a:pt x="2231652" y="0"/>
                </a:cubicBezTo>
                <a:cubicBezTo>
                  <a:pt x="2252449" y="217594"/>
                  <a:pt x="2220030" y="365185"/>
                  <a:pt x="2231652" y="713847"/>
                </a:cubicBezTo>
                <a:cubicBezTo>
                  <a:pt x="2243274" y="1062509"/>
                  <a:pt x="2245193" y="1106191"/>
                  <a:pt x="2231652" y="1345327"/>
                </a:cubicBezTo>
                <a:cubicBezTo>
                  <a:pt x="2218111" y="1584463"/>
                  <a:pt x="2210512" y="1698646"/>
                  <a:pt x="2231652" y="2031719"/>
                </a:cubicBezTo>
                <a:cubicBezTo>
                  <a:pt x="2252792" y="2364792"/>
                  <a:pt x="2253871" y="2574374"/>
                  <a:pt x="2231652" y="2745566"/>
                </a:cubicBezTo>
                <a:cubicBezTo>
                  <a:pt x="2066377" y="2749103"/>
                  <a:pt x="1974252" y="2722328"/>
                  <a:pt x="1740689" y="2745566"/>
                </a:cubicBezTo>
                <a:cubicBezTo>
                  <a:pt x="1507126" y="2768804"/>
                  <a:pt x="1389067" y="2753106"/>
                  <a:pt x="1160459" y="2745566"/>
                </a:cubicBezTo>
                <a:cubicBezTo>
                  <a:pt x="931851" y="2738027"/>
                  <a:pt x="848820" y="2723250"/>
                  <a:pt x="647179" y="2745566"/>
                </a:cubicBezTo>
                <a:cubicBezTo>
                  <a:pt x="445538" y="2767882"/>
                  <a:pt x="188699" y="2721540"/>
                  <a:pt x="0" y="2745566"/>
                </a:cubicBezTo>
                <a:cubicBezTo>
                  <a:pt x="21059" y="2555174"/>
                  <a:pt x="-9531" y="2385989"/>
                  <a:pt x="0" y="2086630"/>
                </a:cubicBezTo>
                <a:cubicBezTo>
                  <a:pt x="9531" y="1787271"/>
                  <a:pt x="9764" y="1550189"/>
                  <a:pt x="0" y="1400239"/>
                </a:cubicBezTo>
                <a:cubicBezTo>
                  <a:pt x="-9764" y="1250289"/>
                  <a:pt x="20482" y="853039"/>
                  <a:pt x="0" y="686392"/>
                </a:cubicBezTo>
                <a:cubicBezTo>
                  <a:pt x="-20482" y="519745"/>
                  <a:pt x="26566" y="268509"/>
                  <a:pt x="0" y="0"/>
                </a:cubicBezTo>
                <a:close/>
              </a:path>
              <a:path w="2231652" h="2745566" stroke="0" extrusionOk="0">
                <a:moveTo>
                  <a:pt x="0" y="0"/>
                </a:moveTo>
                <a:cubicBezTo>
                  <a:pt x="177117" y="8292"/>
                  <a:pt x="407544" y="7124"/>
                  <a:pt x="535596" y="0"/>
                </a:cubicBezTo>
                <a:cubicBezTo>
                  <a:pt x="663648" y="-7124"/>
                  <a:pt x="881285" y="-24512"/>
                  <a:pt x="1026560" y="0"/>
                </a:cubicBezTo>
                <a:cubicBezTo>
                  <a:pt x="1171835" y="24512"/>
                  <a:pt x="1507671" y="5366"/>
                  <a:pt x="1629106" y="0"/>
                </a:cubicBezTo>
                <a:cubicBezTo>
                  <a:pt x="1750541" y="-5366"/>
                  <a:pt x="1979338" y="-5379"/>
                  <a:pt x="2231652" y="0"/>
                </a:cubicBezTo>
                <a:cubicBezTo>
                  <a:pt x="2222304" y="285128"/>
                  <a:pt x="2248443" y="408990"/>
                  <a:pt x="2231652" y="658936"/>
                </a:cubicBezTo>
                <a:cubicBezTo>
                  <a:pt x="2214861" y="908882"/>
                  <a:pt x="2203433" y="1061994"/>
                  <a:pt x="2231652" y="1290416"/>
                </a:cubicBezTo>
                <a:cubicBezTo>
                  <a:pt x="2259871" y="1518838"/>
                  <a:pt x="2208888" y="1759893"/>
                  <a:pt x="2231652" y="1976808"/>
                </a:cubicBezTo>
                <a:cubicBezTo>
                  <a:pt x="2254416" y="2193723"/>
                  <a:pt x="2223235" y="2487148"/>
                  <a:pt x="2231652" y="2745566"/>
                </a:cubicBezTo>
                <a:cubicBezTo>
                  <a:pt x="2062817" y="2757138"/>
                  <a:pt x="1838891" y="2756179"/>
                  <a:pt x="1718372" y="2745566"/>
                </a:cubicBezTo>
                <a:cubicBezTo>
                  <a:pt x="1597853" y="2734953"/>
                  <a:pt x="1376368" y="2770384"/>
                  <a:pt x="1160459" y="2745566"/>
                </a:cubicBezTo>
                <a:cubicBezTo>
                  <a:pt x="944550" y="2720748"/>
                  <a:pt x="751837" y="2719406"/>
                  <a:pt x="602546" y="2745566"/>
                </a:cubicBezTo>
                <a:cubicBezTo>
                  <a:pt x="453255" y="2771726"/>
                  <a:pt x="165487" y="2730126"/>
                  <a:pt x="0" y="2745566"/>
                </a:cubicBezTo>
                <a:cubicBezTo>
                  <a:pt x="5088" y="2442915"/>
                  <a:pt x="28382" y="2275255"/>
                  <a:pt x="0" y="2004263"/>
                </a:cubicBezTo>
                <a:cubicBezTo>
                  <a:pt x="-28382" y="1733271"/>
                  <a:pt x="4877" y="1578781"/>
                  <a:pt x="0" y="1262960"/>
                </a:cubicBezTo>
                <a:cubicBezTo>
                  <a:pt x="-4877" y="947139"/>
                  <a:pt x="43852" y="390177"/>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2013984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D0920"/>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007084-C773-4527-A434-B0247951368B}"/>
              </a:ext>
            </a:extLst>
          </p:cNvPr>
          <p:cNvSpPr>
            <a:spLocks noGrp="1"/>
          </p:cNvSpPr>
          <p:nvPr>
            <p:ph type="body" sz="quarter" idx="10"/>
          </p:nvPr>
        </p:nvSpPr>
        <p:spPr/>
        <p:txBody>
          <a:bodyPr/>
          <a:lstStyle/>
          <a:p>
            <a:r>
              <a:rPr lang="en-AU" sz="3200"/>
              <a:t>Help &amp; Support</a:t>
            </a:r>
          </a:p>
        </p:txBody>
      </p:sp>
    </p:spTree>
    <p:extLst>
      <p:ext uri="{BB962C8B-B14F-4D97-AF65-F5344CB8AC3E}">
        <p14:creationId xmlns:p14="http://schemas.microsoft.com/office/powerpoint/2010/main" val="2177765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44DA-5F7B-4D03-AFC2-D4A1C5E251BE}"/>
              </a:ext>
            </a:extLst>
          </p:cNvPr>
          <p:cNvSpPr>
            <a:spLocks noGrp="1"/>
          </p:cNvSpPr>
          <p:nvPr>
            <p:ph type="title"/>
          </p:nvPr>
        </p:nvSpPr>
        <p:spPr/>
        <p:txBody>
          <a:bodyPr/>
          <a:lstStyle/>
          <a:p>
            <a:r>
              <a:rPr lang="en-AU"/>
              <a:t>How to get help &amp; training material</a:t>
            </a:r>
          </a:p>
        </p:txBody>
      </p:sp>
      <p:sp>
        <p:nvSpPr>
          <p:cNvPr id="3" name="Content Placeholder 2">
            <a:extLst>
              <a:ext uri="{FF2B5EF4-FFF2-40B4-BE49-F238E27FC236}">
                <a16:creationId xmlns:a16="http://schemas.microsoft.com/office/drawing/2014/main" id="{9001DA0F-2453-4A4D-B50D-9D3173F119C7}"/>
              </a:ext>
            </a:extLst>
          </p:cNvPr>
          <p:cNvSpPr>
            <a:spLocks noGrp="1"/>
          </p:cNvSpPr>
          <p:nvPr>
            <p:ph idx="1"/>
          </p:nvPr>
        </p:nvSpPr>
        <p:spPr>
          <a:xfrm>
            <a:off x="457200" y="1440000"/>
            <a:ext cx="8229600" cy="3486563"/>
          </a:xfrm>
        </p:spPr>
        <p:txBody>
          <a:bodyPr>
            <a:normAutofit fontScale="92500" lnSpcReduction="10000"/>
          </a:bodyPr>
          <a:lstStyle/>
          <a:p>
            <a:r>
              <a:rPr lang="en-AU" dirty="0"/>
              <a:t>Help</a:t>
            </a:r>
          </a:p>
          <a:p>
            <a:pPr lvl="1"/>
            <a:r>
              <a:rPr lang="en-AU" dirty="0"/>
              <a:t>Visit web iLab web sites for guides, FAQ’s and more</a:t>
            </a:r>
          </a:p>
          <a:p>
            <a:pPr lvl="1"/>
            <a:r>
              <a:rPr lang="en-AU" dirty="0"/>
              <a:t>Ask your facility staff</a:t>
            </a:r>
          </a:p>
          <a:p>
            <a:pPr lvl="1"/>
            <a:r>
              <a:rPr lang="en-AU" dirty="0"/>
              <a:t>Request labs, accounts etc to be created from </a:t>
            </a:r>
            <a:r>
              <a:rPr lang="en-AU" b="1" i="1" dirty="0"/>
              <a:t>Dorlene Bradshaw</a:t>
            </a:r>
          </a:p>
          <a:p>
            <a:pPr lvl="1"/>
            <a:r>
              <a:rPr lang="en-AU" dirty="0"/>
              <a:t>Click on the Help button in iLab – </a:t>
            </a:r>
            <a:r>
              <a:rPr lang="en-AU" i="1" u="sng" dirty="0"/>
              <a:t>Don’t submit tickets</a:t>
            </a:r>
            <a:r>
              <a:rPr lang="en-AU" dirty="0"/>
              <a:t>.</a:t>
            </a:r>
          </a:p>
          <a:p>
            <a:pPr lvl="1"/>
            <a:endParaRPr lang="en-AU" dirty="0"/>
          </a:p>
          <a:p>
            <a:r>
              <a:rPr lang="en-AU" dirty="0"/>
              <a:t>Training</a:t>
            </a:r>
          </a:p>
          <a:p>
            <a:pPr lvl="1"/>
            <a:r>
              <a:rPr lang="en-AU" dirty="0"/>
              <a:t>Visit iLab web sites</a:t>
            </a:r>
          </a:p>
          <a:p>
            <a:pPr lvl="1"/>
            <a:r>
              <a:rPr lang="en-AU" dirty="0"/>
              <a:t>Ask GRIDD staff for training</a:t>
            </a:r>
          </a:p>
          <a:p>
            <a:pPr lvl="1"/>
            <a:endParaRPr lang="en-AU" dirty="0"/>
          </a:p>
          <a:p>
            <a:pPr lvl="1"/>
            <a:endParaRPr lang="en-AU" dirty="0"/>
          </a:p>
        </p:txBody>
      </p:sp>
    </p:spTree>
    <p:extLst>
      <p:ext uri="{BB962C8B-B14F-4D97-AF65-F5344CB8AC3E}">
        <p14:creationId xmlns:p14="http://schemas.microsoft.com/office/powerpoint/2010/main" val="1560198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7929" cy="51435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F35D773F-70E5-46DC-9118-E9DDB403CEAB}"/>
              </a:ext>
            </a:extLst>
          </p:cNvPr>
          <p:cNvSpPr>
            <a:spLocks noGrp="1"/>
          </p:cNvSpPr>
          <p:nvPr>
            <p:ph type="title"/>
          </p:nvPr>
        </p:nvSpPr>
        <p:spPr>
          <a:xfrm>
            <a:off x="480059" y="1540230"/>
            <a:ext cx="2751871" cy="2070074"/>
          </a:xfrm>
        </p:spPr>
        <p:txBody>
          <a:bodyPr vert="horz" lIns="91440" tIns="45720" rIns="91440" bIns="45720" rtlCol="0" anchor="ctr">
            <a:normAutofit/>
          </a:bodyPr>
          <a:lstStyle/>
          <a:p>
            <a:pPr defTabSz="914400">
              <a:lnSpc>
                <a:spcPct val="90000"/>
              </a:lnSpc>
            </a:pPr>
            <a:r>
              <a:rPr lang="en-US" sz="4400" kern="1200">
                <a:solidFill>
                  <a:srgbClr val="FFFFFF"/>
                </a:solidFill>
                <a:latin typeface="+mj-lt"/>
                <a:ea typeface="+mj-ea"/>
                <a:cs typeface="+mj-cs"/>
              </a:rPr>
              <a:t>More</a:t>
            </a:r>
            <a:br>
              <a:rPr lang="en-US" sz="4400" kern="1200">
                <a:solidFill>
                  <a:srgbClr val="FFFFFF"/>
                </a:solidFill>
                <a:latin typeface="+mj-lt"/>
                <a:ea typeface="+mj-ea"/>
                <a:cs typeface="+mj-cs"/>
              </a:rPr>
            </a:br>
            <a:r>
              <a:rPr lang="en-US" sz="4400" kern="1200">
                <a:solidFill>
                  <a:srgbClr val="FFFFFF"/>
                </a:solidFill>
                <a:latin typeface="+mj-lt"/>
                <a:ea typeface="+mj-ea"/>
                <a:cs typeface="+mj-cs"/>
              </a:rPr>
              <a:t>key terms </a:t>
            </a:r>
          </a:p>
        </p:txBody>
      </p:sp>
      <p:sp>
        <p:nvSpPr>
          <p:cNvPr id="3" name="Content Placeholder 2">
            <a:extLst>
              <a:ext uri="{FF2B5EF4-FFF2-40B4-BE49-F238E27FC236}">
                <a16:creationId xmlns:a16="http://schemas.microsoft.com/office/drawing/2014/main" id="{F222B667-3549-4BFB-9615-6371E636FD3C}"/>
              </a:ext>
            </a:extLst>
          </p:cNvPr>
          <p:cNvSpPr>
            <a:spLocks noGrp="1"/>
          </p:cNvSpPr>
          <p:nvPr>
            <p:ph idx="1"/>
          </p:nvPr>
        </p:nvSpPr>
        <p:spPr>
          <a:xfrm>
            <a:off x="3979566" y="261256"/>
            <a:ext cx="4977822" cy="4711959"/>
          </a:xfr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Fund</a:t>
            </a:r>
            <a:r>
              <a:rPr lang="en-US" sz="1200" dirty="0">
                <a:solidFill>
                  <a:srgbClr val="000000"/>
                </a:solidFill>
                <a:latin typeface="+mn-lt"/>
              </a:rPr>
              <a:t>: Speed Type &amp; Class used to source funds from when booking services, equipment and staff. In iLab, Funds are allocated to Labs, and from there assigned to individual Lab members by the PI or Lab Managers. When a user orders from a Facility, or looks to make a reservation, they will be able to choose from the Funds made available to them.</a:t>
            </a:r>
          </a:p>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Service request</a:t>
            </a:r>
            <a:r>
              <a:rPr lang="en-US" sz="1200" dirty="0">
                <a:solidFill>
                  <a:srgbClr val="000000"/>
                </a:solidFill>
                <a:latin typeface="+mn-lt"/>
              </a:rPr>
              <a:t>: A customer request for a Core Facility to perform various services.</a:t>
            </a:r>
          </a:p>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Charge</a:t>
            </a:r>
            <a:r>
              <a:rPr lang="en-US" sz="1200" dirty="0">
                <a:solidFill>
                  <a:srgbClr val="000000"/>
                </a:solidFill>
                <a:latin typeface="+mn-lt"/>
              </a:rPr>
              <a:t>: An individual "line item" that corresponds to a specific product/service provided by a core.</a:t>
            </a:r>
          </a:p>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Resource / Equipment:</a:t>
            </a:r>
            <a:r>
              <a:rPr lang="en-US" sz="1200" dirty="0">
                <a:solidFill>
                  <a:srgbClr val="000000"/>
                </a:solidFill>
                <a:latin typeface="+mn-lt"/>
              </a:rPr>
              <a:t> Something that a Core customer can make a (time-based) reservation against. Often represents a piece of equipment, but can also refer to other resources such as specific facility or time with specialists. </a:t>
            </a:r>
          </a:p>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Schedule / Calendar: </a:t>
            </a:r>
            <a:r>
              <a:rPr lang="en-US" sz="1200" dirty="0">
                <a:solidFill>
                  <a:srgbClr val="000000"/>
                </a:solidFill>
                <a:latin typeface="+mn-lt"/>
              </a:rPr>
              <a:t>A collection of the bookings for a specific Resource / Equipment.</a:t>
            </a:r>
          </a:p>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Reservation</a:t>
            </a:r>
            <a:r>
              <a:rPr lang="en-US" sz="1200" dirty="0">
                <a:solidFill>
                  <a:srgbClr val="000000"/>
                </a:solidFill>
                <a:latin typeface="+mn-lt"/>
              </a:rPr>
              <a:t>: A claim on a specific time slot on a Schedule / Calendar.</a:t>
            </a:r>
          </a:p>
          <a:p>
            <a:pPr indent="-228600" defTabSz="914400">
              <a:lnSpc>
                <a:spcPct val="90000"/>
              </a:lnSpc>
              <a:spcAft>
                <a:spcPts val="600"/>
              </a:spcAft>
              <a:buFont typeface="Arial" panose="020B0604020202020204" pitchFamily="34" charset="0"/>
              <a:buChar char="•"/>
            </a:pPr>
            <a:r>
              <a:rPr lang="en-US" sz="1200" b="1" dirty="0">
                <a:solidFill>
                  <a:srgbClr val="000000"/>
                </a:solidFill>
                <a:latin typeface="+mn-lt"/>
              </a:rPr>
              <a:t>Financial Approval</a:t>
            </a:r>
            <a:r>
              <a:rPr lang="en-US" sz="1200" dirty="0">
                <a:solidFill>
                  <a:srgbClr val="000000"/>
                </a:solidFill>
                <a:latin typeface="+mn-lt"/>
              </a:rPr>
              <a:t>: When services are ordered or resources are reserved, typically a financial approval step needs to be completed before the transaction can be completed. The PI designated as a financial contact will need to provide an explicit approval, unless the amount is below a configurable Approval Threshold (in which case the approval is performed automatically). </a:t>
            </a:r>
          </a:p>
          <a:p>
            <a:pPr indent="-228600" defTabSz="914400">
              <a:lnSpc>
                <a:spcPct val="90000"/>
              </a:lnSpc>
              <a:spcAft>
                <a:spcPts val="600"/>
              </a:spcAft>
              <a:buFont typeface="Arial" panose="020B0604020202020204" pitchFamily="34" charset="0"/>
              <a:buChar char="•"/>
            </a:pPr>
            <a:endParaRPr lang="en-US" sz="1000" dirty="0">
              <a:solidFill>
                <a:srgbClr val="000000"/>
              </a:solidFill>
              <a:latin typeface="+mn-lt"/>
            </a:endParaRPr>
          </a:p>
        </p:txBody>
      </p:sp>
    </p:spTree>
    <p:extLst>
      <p:ext uri="{BB962C8B-B14F-4D97-AF65-F5344CB8AC3E}">
        <p14:creationId xmlns:p14="http://schemas.microsoft.com/office/powerpoint/2010/main" val="2177957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001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764F40-602A-4385-856A-5A9783319CEF}"/>
              </a:ext>
            </a:extLst>
          </p:cNvPr>
          <p:cNvSpPr>
            <a:spLocks noGrp="1"/>
          </p:cNvSpPr>
          <p:nvPr>
            <p:ph type="body" sz="quarter" idx="10"/>
          </p:nvPr>
        </p:nvSpPr>
        <p:spPr/>
        <p:txBody>
          <a:bodyPr/>
          <a:lstStyle/>
          <a:p>
            <a:r>
              <a:rPr lang="en-AU"/>
              <a:t>Preparing to use iLab</a:t>
            </a:r>
          </a:p>
        </p:txBody>
      </p:sp>
    </p:spTree>
    <p:extLst>
      <p:ext uri="{BB962C8B-B14F-4D97-AF65-F5344CB8AC3E}">
        <p14:creationId xmlns:p14="http://schemas.microsoft.com/office/powerpoint/2010/main" val="336271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FF23-8E70-4DD2-B334-1648F0D9D3AF}"/>
              </a:ext>
            </a:extLst>
          </p:cNvPr>
          <p:cNvSpPr>
            <a:spLocks noGrp="1"/>
          </p:cNvSpPr>
          <p:nvPr>
            <p:ph type="title"/>
          </p:nvPr>
        </p:nvSpPr>
        <p:spPr>
          <a:xfrm>
            <a:off x="457200" y="240369"/>
            <a:ext cx="8229600" cy="551631"/>
          </a:xfrm>
        </p:spPr>
        <p:txBody>
          <a:bodyPr/>
          <a:lstStyle/>
          <a:p>
            <a:r>
              <a:rPr lang="en-AU"/>
              <a:t>Preparing to use iLab</a:t>
            </a:r>
          </a:p>
        </p:txBody>
      </p:sp>
      <p:sp>
        <p:nvSpPr>
          <p:cNvPr id="3" name="Content Placeholder 2">
            <a:extLst>
              <a:ext uri="{FF2B5EF4-FFF2-40B4-BE49-F238E27FC236}">
                <a16:creationId xmlns:a16="http://schemas.microsoft.com/office/drawing/2014/main" id="{C7E9DA68-AD73-45FE-A6E2-0DD53FFD4562}"/>
              </a:ext>
            </a:extLst>
          </p:cNvPr>
          <p:cNvSpPr>
            <a:spLocks noGrp="1"/>
          </p:cNvSpPr>
          <p:nvPr>
            <p:ph idx="1"/>
          </p:nvPr>
        </p:nvSpPr>
        <p:spPr>
          <a:xfrm>
            <a:off x="5103845" y="395422"/>
            <a:ext cx="3872204" cy="2814310"/>
          </a:xfrm>
        </p:spPr>
        <p:txBody>
          <a:bodyPr>
            <a:normAutofit/>
          </a:bodyPr>
          <a:lstStyle/>
          <a:p>
            <a:pPr marL="0" indent="0">
              <a:buNone/>
            </a:pPr>
            <a:r>
              <a:rPr lang="en-AU"/>
              <a:t>Before using iLab you need to know a few things:</a:t>
            </a:r>
          </a:p>
          <a:p>
            <a:pPr lvl="1"/>
            <a:r>
              <a:rPr lang="en-AU"/>
              <a:t>Do you have an </a:t>
            </a:r>
            <a:r>
              <a:rPr lang="en-AU" err="1"/>
              <a:t>sNumber</a:t>
            </a:r>
            <a:r>
              <a:rPr lang="en-AU"/>
              <a:t>?</a:t>
            </a:r>
          </a:p>
          <a:p>
            <a:pPr lvl="1"/>
            <a:r>
              <a:rPr lang="en-AU"/>
              <a:t>Do you need a new Lab?</a:t>
            </a:r>
          </a:p>
          <a:p>
            <a:pPr lvl="1"/>
            <a:r>
              <a:rPr lang="en-AU"/>
              <a:t>Do you have at least one speed type and class?</a:t>
            </a:r>
          </a:p>
          <a:p>
            <a:pPr lvl="1"/>
            <a:endParaRPr lang="en-AU"/>
          </a:p>
          <a:p>
            <a:endParaRPr lang="en-AU"/>
          </a:p>
        </p:txBody>
      </p:sp>
      <p:graphicFrame>
        <p:nvGraphicFramePr>
          <p:cNvPr id="4" name="Object 3">
            <a:extLst>
              <a:ext uri="{FF2B5EF4-FFF2-40B4-BE49-F238E27FC236}">
                <a16:creationId xmlns:a16="http://schemas.microsoft.com/office/drawing/2014/main" id="{C529EE83-1498-4E48-8A66-13A1C4DAE6BE}"/>
              </a:ext>
            </a:extLst>
          </p:cNvPr>
          <p:cNvGraphicFramePr>
            <a:graphicFrameLocks noChangeAspect="1"/>
          </p:cNvGraphicFramePr>
          <p:nvPr>
            <p:extLst>
              <p:ext uri="{D42A27DB-BD31-4B8C-83A1-F6EECF244321}">
                <p14:modId xmlns:p14="http://schemas.microsoft.com/office/powerpoint/2010/main" val="3819667734"/>
              </p:ext>
            </p:extLst>
          </p:nvPr>
        </p:nvGraphicFramePr>
        <p:xfrm>
          <a:off x="827531" y="792000"/>
          <a:ext cx="3156644" cy="4076142"/>
        </p:xfrm>
        <a:graphic>
          <a:graphicData uri="http://schemas.openxmlformats.org/presentationml/2006/ole">
            <mc:AlternateContent xmlns:mc="http://schemas.openxmlformats.org/markup-compatibility/2006">
              <mc:Choice xmlns:v="urn:schemas-microsoft-com:vml" Requires="v">
                <p:oleObj spid="_x0000_s31782" name="Visio" r:id="rId4" imgW="4467200" imgH="5781848" progId="Visio.Drawing.15">
                  <p:embed/>
                </p:oleObj>
              </mc:Choice>
              <mc:Fallback>
                <p:oleObj name="Visio" r:id="rId4" imgW="4467200" imgH="5781848" progId="Visio.Drawing.15">
                  <p:embed/>
                  <p:pic>
                    <p:nvPicPr>
                      <p:cNvPr id="4" name="Object 3">
                        <a:extLst>
                          <a:ext uri="{FF2B5EF4-FFF2-40B4-BE49-F238E27FC236}">
                            <a16:creationId xmlns:a16="http://schemas.microsoft.com/office/drawing/2014/main" id="{C529EE83-1498-4E48-8A66-13A1C4DAE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31" y="792000"/>
                        <a:ext cx="3156644" cy="4076142"/>
                      </a:xfrm>
                      <a:prstGeom prst="rect">
                        <a:avLst/>
                      </a:prstGeom>
                      <a:noFill/>
                    </p:spPr>
                  </p:pic>
                </p:oleObj>
              </mc:Fallback>
            </mc:AlternateContent>
          </a:graphicData>
        </a:graphic>
      </p:graphicFrame>
    </p:spTree>
    <p:extLst>
      <p:ext uri="{BB962C8B-B14F-4D97-AF65-F5344CB8AC3E}">
        <p14:creationId xmlns:p14="http://schemas.microsoft.com/office/powerpoint/2010/main" val="3373660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B7324188987D439B9B98949B1F8ACB" ma:contentTypeVersion="12" ma:contentTypeDescription="Create a new document." ma:contentTypeScope="" ma:versionID="93dda417512104da9d31c9a9aa6d9c07">
  <xsd:schema xmlns:xsd="http://www.w3.org/2001/XMLSchema" xmlns:xs="http://www.w3.org/2001/XMLSchema" xmlns:p="http://schemas.microsoft.com/office/2006/metadata/properties" xmlns:ns2="a5c80ae3-3223-4696-b637-d26706e0d70a" xmlns:ns3="18cb88ab-e1de-425e-8f5a-7b2d3bad69e7" targetNamespace="http://schemas.microsoft.com/office/2006/metadata/properties" ma:root="true" ma:fieldsID="778a2461fc1a8dd878e10ca4393e3cb5" ns2:_="" ns3:_="">
    <xsd:import namespace="a5c80ae3-3223-4696-b637-d26706e0d70a"/>
    <xsd:import namespace="18cb88ab-e1de-425e-8f5a-7b2d3bad69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c80ae3-3223-4696-b637-d26706e0d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cb88ab-e1de-425e-8f5a-7b2d3bad69e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F06B7C-DFEF-4446-B466-D4C60B5C3C56}">
  <ds:schemaRefs>
    <ds:schemaRef ds:uri="18cb88ab-e1de-425e-8f5a-7b2d3bad69e7"/>
    <ds:schemaRef ds:uri="a5c80ae3-3223-4696-b637-d26706e0d7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48856D-D63B-4D08-A1EA-65A69725815B}">
  <ds:schemaRefs>
    <ds:schemaRef ds:uri="18cb88ab-e1de-425e-8f5a-7b2d3bad69e7"/>
    <ds:schemaRef ds:uri="a5c80ae3-3223-4696-b637-d26706e0d70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BB6CE33-2B87-4506-9377-3EA4BFF2FB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TotalTime>
  <Words>2074</Words>
  <Application>Microsoft Office PowerPoint</Application>
  <PresentationFormat>On-screen Show (16:9)</PresentationFormat>
  <Paragraphs>391</Paragraphs>
  <Slides>64</Slides>
  <Notes>55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iLab Training for GRIDD</vt:lpstr>
      <vt:lpstr>Agenda</vt:lpstr>
      <vt:lpstr>What is iLab?</vt:lpstr>
      <vt:lpstr>Key terms and concepts</vt:lpstr>
      <vt:lpstr>Key terms - entities</vt:lpstr>
      <vt:lpstr>Key terms - users</vt:lpstr>
      <vt:lpstr>More key terms </vt:lpstr>
      <vt:lpstr>PowerPoint Presentation</vt:lpstr>
      <vt:lpstr>Preparing to use iLab</vt:lpstr>
      <vt:lpstr>Task  Register yourself  in iLab</vt:lpstr>
      <vt:lpstr>Registration  SSO</vt:lpstr>
      <vt:lpstr>Registration  Sign up</vt:lpstr>
      <vt:lpstr>Navigation</vt:lpstr>
      <vt:lpstr>The account for today’s training</vt:lpstr>
      <vt:lpstr>Quick tour  Log in to iLab</vt:lpstr>
      <vt:lpstr>Quick tour  Log in to iLab</vt:lpstr>
      <vt:lpstr>Navigation Hamburger!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Carter Researcher</vt:lpstr>
      <vt:lpstr>PowerPoint Presentation</vt:lpstr>
      <vt:lpstr>PowerPoint Presentation</vt:lpstr>
      <vt:lpstr>Exercise  Use the Kiosk on your phone</vt:lpstr>
      <vt:lpstr>PowerPoint Presentation</vt:lpstr>
      <vt:lpstr>PowerPoint Presentation</vt:lpstr>
      <vt:lpstr>PowerPoint Presentation</vt:lpstr>
      <vt:lpstr>PowerPoint Presentation</vt:lpstr>
      <vt:lpstr>View My Requests</vt:lpstr>
      <vt:lpstr>View My Requests</vt:lpstr>
      <vt:lpstr>PowerPoint Presentation</vt:lpstr>
      <vt:lpstr>Transition</vt:lpstr>
      <vt:lpstr>Questions and Queries</vt:lpstr>
      <vt:lpstr>PowerPoint Presentation</vt:lpstr>
      <vt:lpstr>How to get help &amp; training material</vt:lpstr>
      <vt:lpstr>PowerPoint Presentation</vt:lpstr>
      <vt:lpstr>Managing your lab  </vt:lpstr>
      <vt:lpstr>Exercise  Carter Researcher</vt:lpstr>
      <vt:lpstr>The account for today’s training</vt:lpstr>
      <vt:lpstr>Quick tour  Labs</vt:lpstr>
      <vt:lpstr>Quick tour  Labs</vt:lpstr>
      <vt:lpstr>Quick tour  Labs</vt:lpstr>
      <vt:lpstr>PowerPoint Presentation</vt:lpstr>
      <vt:lpstr>PowerPoint Presentation</vt:lpstr>
      <vt:lpstr>As a PI what can I do?  </vt:lpstr>
      <vt:lpstr>View and Approve Requests </vt:lpstr>
      <vt:lpstr>Reports </vt:lpstr>
      <vt:lpstr>PowerPoint Presentation</vt:lpstr>
      <vt:lpstr>How to get help &amp; training material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iLab Reseachers Training</dc:title>
  <dc:creator>Kim Robertson</dc:creator>
  <cp:lastModifiedBy>Kim Robertson</cp:lastModifiedBy>
  <cp:revision>59</cp:revision>
  <cp:lastPrinted>2019-05-29T06:30:01Z</cp:lastPrinted>
  <dcterms:created xsi:type="dcterms:W3CDTF">2019-05-29T04:39:05Z</dcterms:created>
  <dcterms:modified xsi:type="dcterms:W3CDTF">2021-10-13T03:26:45Z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0x010100D8B7324188987D439B9B98949B1F8ACB</vt:lpwstr>
  </property>
</Properties>
</file>